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7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75126"/>
            <a:ext cx="9905998" cy="821961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Introductions= </a:t>
            </a:r>
            <a:r>
              <a:rPr lang="en-US" b="1" u="sng" dirty="0" err="1">
                <a:solidFill>
                  <a:srgbClr val="FFC000"/>
                </a:solidFill>
              </a:rPr>
              <a:t>Introducciones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18" y="2249487"/>
            <a:ext cx="11671882" cy="3541714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>I call myself ….  = </a:t>
            </a:r>
            <a:r>
              <a:rPr lang="en-US" sz="4400" b="1" dirty="0">
                <a:solidFill>
                  <a:srgbClr val="FFC000"/>
                </a:solidFill>
              </a:rPr>
              <a:t>Me </a:t>
            </a:r>
            <a:r>
              <a:rPr lang="en-US" sz="4400" b="1" dirty="0" err="1">
                <a:solidFill>
                  <a:srgbClr val="FFC000"/>
                </a:solidFill>
              </a:rPr>
              <a:t>llamo</a:t>
            </a:r>
            <a:r>
              <a:rPr lang="en-US" sz="4400" b="1" dirty="0">
                <a:solidFill>
                  <a:srgbClr val="FFC000"/>
                </a:solidFill>
              </a:rPr>
              <a:t> ________.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n-US" sz="4400" dirty="0"/>
              <a:t>How do you call yourself? = </a:t>
            </a:r>
            <a:r>
              <a:rPr lang="en-US" sz="4400" b="1" dirty="0">
                <a:solidFill>
                  <a:srgbClr val="FFC000"/>
                </a:solidFill>
              </a:rPr>
              <a:t>¿</a:t>
            </a:r>
            <a:r>
              <a:rPr lang="en-US" sz="4400" b="1" dirty="0" err="1">
                <a:solidFill>
                  <a:srgbClr val="FFC000"/>
                </a:solidFill>
              </a:rPr>
              <a:t>Cómo</a:t>
            </a:r>
            <a:r>
              <a:rPr lang="en-US" sz="4400" b="1" dirty="0">
                <a:solidFill>
                  <a:srgbClr val="FFC000"/>
                </a:solidFill>
              </a:rPr>
              <a:t> </a:t>
            </a:r>
            <a:r>
              <a:rPr lang="en-US" sz="4400" b="1" dirty="0" err="1">
                <a:solidFill>
                  <a:srgbClr val="FFC000"/>
                </a:solidFill>
              </a:rPr>
              <a:t>te</a:t>
            </a:r>
            <a:r>
              <a:rPr lang="en-US" sz="4400" b="1" dirty="0">
                <a:solidFill>
                  <a:srgbClr val="FFC000"/>
                </a:solidFill>
              </a:rPr>
              <a:t> llamas?</a:t>
            </a:r>
          </a:p>
          <a:p>
            <a:r>
              <a:rPr lang="es-ES_tradnl" sz="4400" dirty="0" err="1"/>
              <a:t>My</a:t>
            </a:r>
            <a:r>
              <a:rPr lang="es-ES_tradnl" sz="4400" dirty="0"/>
              <a:t> </a:t>
            </a:r>
            <a:r>
              <a:rPr lang="es-ES_tradnl" sz="4400" dirty="0" err="1"/>
              <a:t>name</a:t>
            </a:r>
            <a:r>
              <a:rPr lang="es-ES_tradnl" sz="4400" dirty="0"/>
              <a:t> </a:t>
            </a:r>
            <a:r>
              <a:rPr lang="es-ES_tradnl" sz="4400" dirty="0" err="1"/>
              <a:t>is</a:t>
            </a:r>
            <a:r>
              <a:rPr lang="es-ES_tradnl" sz="4400" dirty="0"/>
              <a:t>_______. = </a:t>
            </a:r>
            <a:r>
              <a:rPr lang="es-ES_tradnl" sz="4400" b="1" dirty="0">
                <a:solidFill>
                  <a:srgbClr val="FFC000"/>
                </a:solidFill>
              </a:rPr>
              <a:t>Mi nombre es_______.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n-US" sz="4400" dirty="0"/>
              <a:t>What is your name? = </a:t>
            </a:r>
            <a:r>
              <a:rPr lang="en-US" sz="4400" b="1" dirty="0">
                <a:solidFill>
                  <a:srgbClr val="FFC000"/>
                </a:solidFill>
              </a:rPr>
              <a:t>¿</a:t>
            </a:r>
            <a:r>
              <a:rPr lang="en-US" sz="4400" b="1" dirty="0" err="1">
                <a:solidFill>
                  <a:srgbClr val="FFC000"/>
                </a:solidFill>
              </a:rPr>
              <a:t>Qué</a:t>
            </a:r>
            <a:r>
              <a:rPr lang="en-US" sz="4400" b="1" dirty="0">
                <a:solidFill>
                  <a:srgbClr val="FFC000"/>
                </a:solidFill>
              </a:rPr>
              <a:t> </a:t>
            </a:r>
            <a:r>
              <a:rPr lang="en-US" sz="4400" b="1" dirty="0" err="1">
                <a:solidFill>
                  <a:srgbClr val="FFC000"/>
                </a:solidFill>
              </a:rPr>
              <a:t>es</a:t>
            </a:r>
            <a:r>
              <a:rPr lang="en-US" sz="4400" b="1" dirty="0">
                <a:solidFill>
                  <a:srgbClr val="FFC000"/>
                </a:solidFill>
              </a:rPr>
              <a:t> </a:t>
            </a:r>
            <a:r>
              <a:rPr lang="en-US" sz="4400" b="1" dirty="0" err="1">
                <a:solidFill>
                  <a:srgbClr val="FFC000"/>
                </a:solidFill>
              </a:rPr>
              <a:t>tu</a:t>
            </a:r>
            <a:r>
              <a:rPr lang="en-US" sz="4400" b="1" dirty="0">
                <a:solidFill>
                  <a:srgbClr val="FFC000"/>
                </a:solidFill>
              </a:rPr>
              <a:t> </a:t>
            </a:r>
            <a:r>
              <a:rPr lang="en-US" sz="4400" b="1" dirty="0" err="1">
                <a:solidFill>
                  <a:srgbClr val="FFC000"/>
                </a:solidFill>
              </a:rPr>
              <a:t>nombre</a:t>
            </a:r>
            <a:r>
              <a:rPr lang="en-US" sz="4400" b="1" dirty="0">
                <a:solidFill>
                  <a:srgbClr val="FFC000"/>
                </a:solidFill>
              </a:rPr>
              <a:t>?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4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30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54" y="1602296"/>
            <a:ext cx="10997966" cy="4597167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Very pleased </a:t>
            </a:r>
            <a:r>
              <a:rPr lang="en-US" sz="4400" i="1" dirty="0"/>
              <a:t>(to meet you) = </a:t>
            </a:r>
            <a:r>
              <a:rPr lang="en-US" sz="4400" b="1" dirty="0">
                <a:solidFill>
                  <a:srgbClr val="FFC000"/>
                </a:solidFill>
              </a:rPr>
              <a:t>Mucho gusto </a:t>
            </a:r>
            <a:r>
              <a:rPr lang="en-US" sz="4400" b="1" i="1" dirty="0">
                <a:solidFill>
                  <a:srgbClr val="FFC000"/>
                </a:solidFill>
              </a:rPr>
              <a:t>(</a:t>
            </a:r>
            <a:r>
              <a:rPr lang="en-US" sz="4400" b="1" i="1" dirty="0" err="1">
                <a:solidFill>
                  <a:srgbClr val="FFC000"/>
                </a:solidFill>
              </a:rPr>
              <a:t>encontrarte</a:t>
            </a:r>
            <a:r>
              <a:rPr lang="en-US" sz="4400" b="1" i="1" dirty="0">
                <a:solidFill>
                  <a:srgbClr val="FFC000"/>
                </a:solidFill>
              </a:rPr>
              <a:t>).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n-US" sz="4400" dirty="0"/>
              <a:t>Equally =</a:t>
            </a:r>
            <a:r>
              <a:rPr lang="en-US" sz="4400" b="1" dirty="0"/>
              <a:t> </a:t>
            </a:r>
            <a:r>
              <a:rPr lang="en-US" sz="4400" b="1" dirty="0" err="1">
                <a:solidFill>
                  <a:srgbClr val="FFC000"/>
                </a:solidFill>
              </a:rPr>
              <a:t>Igualmente</a:t>
            </a:r>
            <a:r>
              <a:rPr lang="en-US" sz="4400" b="1" dirty="0">
                <a:solidFill>
                  <a:srgbClr val="FFC000"/>
                </a:solidFill>
              </a:rPr>
              <a:t>.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es-ES_tradnl" sz="4400" b="1" i="1" dirty="0">
                <a:solidFill>
                  <a:srgbClr val="FFC000"/>
                </a:solidFill>
              </a:rPr>
              <a:t>*Permítame presentarte mi amigo/a________.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en-US" sz="4400" i="1" dirty="0"/>
              <a:t>Permit me to present to you my friend________.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1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Copia</a:t>
            </a:r>
            <a:r>
              <a:rPr lang="en-US" dirty="0"/>
              <a:t> (copy) y </a:t>
            </a:r>
            <a:r>
              <a:rPr lang="en-US" dirty="0" err="1"/>
              <a:t>completa</a:t>
            </a:r>
            <a:r>
              <a:rPr lang="en-US" dirty="0"/>
              <a:t> (complete) las palabras (words)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42" y="2249487"/>
            <a:ext cx="10964411" cy="3541714"/>
          </a:xfrm>
        </p:spPr>
        <p:txBody>
          <a:bodyPr>
            <a:normAutofit fontScale="92500"/>
          </a:bodyPr>
          <a:lstStyle/>
          <a:p>
            <a:pPr lvl="0"/>
            <a:r>
              <a:rPr lang="en-US" sz="4000" b="1" dirty="0" err="1">
                <a:solidFill>
                  <a:srgbClr val="ED13AF"/>
                </a:solidFill>
              </a:rPr>
              <a:t>Estudiante</a:t>
            </a:r>
            <a:r>
              <a:rPr lang="en-US" sz="4000" b="1" dirty="0">
                <a:solidFill>
                  <a:srgbClr val="ED13AF"/>
                </a:solidFill>
              </a:rPr>
              <a:t> A:  __e   </a:t>
            </a:r>
            <a:r>
              <a:rPr lang="en-US" sz="4000" b="1" dirty="0" err="1">
                <a:solidFill>
                  <a:srgbClr val="ED13AF"/>
                </a:solidFill>
              </a:rPr>
              <a:t>llam</a:t>
            </a:r>
            <a:r>
              <a:rPr lang="en-US" sz="4000" b="1" dirty="0">
                <a:solidFill>
                  <a:srgbClr val="ED13AF"/>
                </a:solidFill>
              </a:rPr>
              <a:t>___  Sofia.</a:t>
            </a:r>
            <a:endParaRPr lang="en-US" sz="4000" dirty="0">
              <a:solidFill>
                <a:srgbClr val="ED13AF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rgbClr val="FFC000"/>
                </a:solidFill>
              </a:rPr>
              <a:t>                          </a:t>
            </a:r>
            <a:r>
              <a:rPr lang="en-US" sz="4000" b="1" dirty="0">
                <a:solidFill>
                  <a:srgbClr val="ED13AF"/>
                </a:solidFill>
              </a:rPr>
              <a:t>¿</a:t>
            </a:r>
            <a:r>
              <a:rPr lang="en-US" sz="4000" b="1" dirty="0" err="1">
                <a:solidFill>
                  <a:srgbClr val="ED13AF"/>
                </a:solidFill>
              </a:rPr>
              <a:t>Cómo</a:t>
            </a:r>
            <a:r>
              <a:rPr lang="en-US" sz="4000" b="1" dirty="0">
                <a:solidFill>
                  <a:srgbClr val="ED13AF"/>
                </a:solidFill>
              </a:rPr>
              <a:t> ___e </a:t>
            </a:r>
            <a:r>
              <a:rPr lang="en-US" sz="4000" b="1" dirty="0" err="1">
                <a:solidFill>
                  <a:srgbClr val="ED13AF"/>
                </a:solidFill>
              </a:rPr>
              <a:t>llam</a:t>
            </a:r>
            <a:r>
              <a:rPr lang="en-US" sz="4000" b="1" dirty="0">
                <a:solidFill>
                  <a:srgbClr val="ED13AF"/>
                </a:solidFill>
              </a:rPr>
              <a:t>___?</a:t>
            </a:r>
          </a:p>
          <a:p>
            <a:pPr marL="0" lv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Estudiante</a:t>
            </a:r>
            <a:r>
              <a:rPr lang="en-US" sz="4000" b="1" dirty="0">
                <a:solidFill>
                  <a:schemeClr val="accent2"/>
                </a:solidFill>
              </a:rPr>
              <a:t> B: Me </a:t>
            </a:r>
            <a:r>
              <a:rPr lang="en-US" sz="4000" b="1" dirty="0" err="1">
                <a:solidFill>
                  <a:schemeClr val="accent2"/>
                </a:solidFill>
              </a:rPr>
              <a:t>llamo</a:t>
            </a:r>
            <a:r>
              <a:rPr lang="en-US" sz="4000" b="1" dirty="0">
                <a:solidFill>
                  <a:schemeClr val="accent2"/>
                </a:solidFill>
              </a:rPr>
              <a:t> Ricardo. Much____    g____</a:t>
            </a:r>
            <a:r>
              <a:rPr lang="en-US" sz="4000" b="1" dirty="0" err="1">
                <a:solidFill>
                  <a:schemeClr val="accent2"/>
                </a:solidFill>
              </a:rPr>
              <a:t>sto</a:t>
            </a:r>
            <a:r>
              <a:rPr lang="en-US" sz="4000" b="1" dirty="0">
                <a:solidFill>
                  <a:schemeClr val="accent2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sz="4000" b="1" dirty="0" err="1">
                <a:solidFill>
                  <a:srgbClr val="ED13AF"/>
                </a:solidFill>
              </a:rPr>
              <a:t>Estudiante</a:t>
            </a:r>
            <a:r>
              <a:rPr lang="en-US" sz="4000" b="1" dirty="0">
                <a:solidFill>
                  <a:srgbClr val="ED13AF"/>
                </a:solidFill>
              </a:rPr>
              <a:t> A: </a:t>
            </a:r>
            <a:r>
              <a:rPr lang="en-US" sz="4000" b="1" dirty="0" err="1">
                <a:solidFill>
                  <a:srgbClr val="ED13AF"/>
                </a:solidFill>
              </a:rPr>
              <a:t>Igual</a:t>
            </a:r>
            <a:r>
              <a:rPr lang="en-US" sz="4000" b="1" dirty="0">
                <a:solidFill>
                  <a:srgbClr val="ED13AF"/>
                </a:solidFill>
              </a:rPr>
              <a:t>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42238"/>
            <a:ext cx="9905998" cy="838899"/>
          </a:xfrm>
        </p:spPr>
        <p:txBody>
          <a:bodyPr/>
          <a:lstStyle/>
          <a:p>
            <a:r>
              <a:rPr lang="en-US" dirty="0" err="1"/>
              <a:t>Hazlo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( 7 to 10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149" y="2181137"/>
            <a:ext cx="11182525" cy="4219662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 err="1">
                <a:solidFill>
                  <a:srgbClr val="FFFF00"/>
                </a:solidFill>
              </a:rPr>
              <a:t>Direcciones</a:t>
            </a:r>
            <a:r>
              <a:rPr lang="en-US" sz="6000" dirty="0">
                <a:solidFill>
                  <a:srgbClr val="FFFF00"/>
                </a:solidFill>
              </a:rPr>
              <a:t>: Lea y </a:t>
            </a:r>
            <a:r>
              <a:rPr lang="en-US" sz="6000" dirty="0" err="1">
                <a:solidFill>
                  <a:srgbClr val="FFFF00"/>
                </a:solidFill>
              </a:rPr>
              <a:t>Contesta</a:t>
            </a:r>
            <a:r>
              <a:rPr lang="en-US" sz="6000" dirty="0">
                <a:solidFill>
                  <a:srgbClr val="FFFF00"/>
                </a:solidFill>
              </a:rPr>
              <a:t>  </a:t>
            </a:r>
            <a:r>
              <a:rPr lang="en-US" sz="6000" dirty="0"/>
              <a:t>Working alone </a:t>
            </a:r>
            <a:r>
              <a:rPr lang="en-US" sz="6000" dirty="0">
                <a:solidFill>
                  <a:srgbClr val="FFFF00"/>
                </a:solidFill>
              </a:rPr>
              <a:t>LEA (Read) </a:t>
            </a:r>
            <a:r>
              <a:rPr lang="en-US" sz="6000" dirty="0"/>
              <a:t>the letter and </a:t>
            </a:r>
            <a:r>
              <a:rPr lang="en-US" sz="6000" dirty="0">
                <a:solidFill>
                  <a:srgbClr val="FFFF00"/>
                </a:solidFill>
              </a:rPr>
              <a:t>CONTESTA (answer) </a:t>
            </a:r>
            <a:r>
              <a:rPr lang="en-US" sz="6000" dirty="0"/>
              <a:t>as many questions as you can on your </a:t>
            </a:r>
            <a:r>
              <a:rPr lang="en-US" sz="6000" dirty="0" err="1"/>
              <a:t>bellwork</a:t>
            </a:r>
            <a:r>
              <a:rPr lang="en-US" sz="6000" dirty="0"/>
              <a:t> paper.</a:t>
            </a:r>
          </a:p>
        </p:txBody>
      </p:sp>
    </p:spTree>
    <p:extLst>
      <p:ext uri="{BB962C8B-B14F-4D97-AF65-F5344CB8AC3E}">
        <p14:creationId xmlns:p14="http://schemas.microsoft.com/office/powerpoint/2010/main" val="378326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409350"/>
            <a:ext cx="11050587" cy="981512"/>
          </a:xfrm>
        </p:spPr>
        <p:txBody>
          <a:bodyPr>
            <a:normAutofit fontScale="90000"/>
          </a:bodyPr>
          <a:lstStyle/>
          <a:p>
            <a:r>
              <a:rPr lang="en-US" dirty="0"/>
              <a:t>Count how many questions you attempted to answer. </a:t>
            </a:r>
            <a:r>
              <a:rPr lang="en-US" dirty="0">
                <a:solidFill>
                  <a:srgbClr val="FFFF00"/>
                </a:solidFill>
              </a:rPr>
              <a:t>ESCRIBE (write) </a:t>
            </a:r>
            <a:r>
              <a:rPr lang="en-US" dirty="0"/>
              <a:t>that number on your </a:t>
            </a:r>
            <a:r>
              <a:rPr lang="en-US" dirty="0" err="1"/>
              <a:t>bellwork</a:t>
            </a:r>
            <a:r>
              <a:rPr lang="en-US" dirty="0"/>
              <a:t>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Now Listen and see if you can answer any more questions. </a:t>
            </a:r>
          </a:p>
        </p:txBody>
      </p:sp>
    </p:spTree>
    <p:extLst>
      <p:ext uri="{BB962C8B-B14F-4D97-AF65-F5344CB8AC3E}">
        <p14:creationId xmlns:p14="http://schemas.microsoft.com/office/powerpoint/2010/main" val="358979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038525"/>
            <a:ext cx="9905998" cy="1711353"/>
          </a:xfrm>
        </p:spPr>
        <p:txBody>
          <a:bodyPr/>
          <a:lstStyle/>
          <a:p>
            <a:r>
              <a:rPr lang="en-US" dirty="0"/>
              <a:t>How many more questions could you answer now that you’ve heard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75794"/>
            <a:ext cx="9905998" cy="721294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Practica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conmigo</a:t>
            </a:r>
            <a:r>
              <a:rPr lang="en-US" dirty="0">
                <a:solidFill>
                  <a:srgbClr val="FFFF00"/>
                </a:solidFill>
              </a:rPr>
              <a:t> (PRACTICE WITH 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Repita.</a:t>
            </a:r>
          </a:p>
          <a:p>
            <a:r>
              <a:rPr lang="en-US" sz="6000" dirty="0"/>
              <a:t>Una vez más. </a:t>
            </a:r>
          </a:p>
        </p:txBody>
      </p:sp>
    </p:spTree>
    <p:extLst>
      <p:ext uri="{BB962C8B-B14F-4D97-AF65-F5344CB8AC3E}">
        <p14:creationId xmlns:p14="http://schemas.microsoft.com/office/powerpoint/2010/main" val="147080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93240"/>
            <a:ext cx="9905998" cy="603848"/>
          </a:xfrm>
        </p:spPr>
        <p:txBody>
          <a:bodyPr>
            <a:normAutofit fontScale="90000"/>
          </a:bodyPr>
          <a:lstStyle/>
          <a:p>
            <a:r>
              <a:rPr lang="es-ES_tradnl" i="1" u="sng" dirty="0" err="1"/>
              <a:t>Good</a:t>
            </a:r>
            <a:r>
              <a:rPr lang="es-ES_tradnl" i="1" u="sng" dirty="0"/>
              <a:t> </a:t>
            </a:r>
            <a:r>
              <a:rPr lang="es-ES_tradnl" i="1" u="sng" dirty="0" err="1"/>
              <a:t>Manners</a:t>
            </a:r>
            <a:r>
              <a:rPr lang="es-ES_tradnl" i="1" u="sng" dirty="0"/>
              <a:t>= </a:t>
            </a:r>
            <a:r>
              <a:rPr lang="es-ES_tradnl" b="1" i="1" u="sng" dirty="0">
                <a:solidFill>
                  <a:srgbClr val="FFFF00"/>
                </a:solidFill>
              </a:rPr>
              <a:t>Maneras Buenas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z="5400" dirty="0" err="1"/>
              <a:t>Thank</a:t>
            </a:r>
            <a:r>
              <a:rPr lang="es-ES_tradnl" sz="5400" dirty="0"/>
              <a:t> </a:t>
            </a:r>
            <a:r>
              <a:rPr lang="es-ES_tradnl" sz="5400" dirty="0" err="1"/>
              <a:t>you</a:t>
            </a:r>
            <a:r>
              <a:rPr lang="es-ES_tradnl" sz="5400" dirty="0"/>
              <a:t>= </a:t>
            </a:r>
            <a:r>
              <a:rPr lang="es-ES_tradnl" sz="5400" b="1" dirty="0">
                <a:solidFill>
                  <a:srgbClr val="FFFF00"/>
                </a:solidFill>
              </a:rPr>
              <a:t>Gracias</a:t>
            </a:r>
            <a:endParaRPr lang="en-US" sz="5400" dirty="0">
              <a:solidFill>
                <a:srgbClr val="FFFF00"/>
              </a:solidFill>
            </a:endParaRPr>
          </a:p>
          <a:p>
            <a:pPr lvl="0"/>
            <a:r>
              <a:rPr lang="es-ES_tradnl" sz="5400" dirty="0" err="1"/>
              <a:t>Your</a:t>
            </a:r>
            <a:r>
              <a:rPr lang="es-ES_tradnl" sz="5400" dirty="0"/>
              <a:t> </a:t>
            </a:r>
            <a:r>
              <a:rPr lang="es-ES_tradnl" sz="5400" dirty="0" err="1"/>
              <a:t>welcome</a:t>
            </a:r>
            <a:r>
              <a:rPr lang="es-ES_tradnl" sz="5400" dirty="0"/>
              <a:t>= </a:t>
            </a:r>
            <a:r>
              <a:rPr lang="es-ES_tradnl" sz="5400" b="1" dirty="0">
                <a:solidFill>
                  <a:srgbClr val="FFFF00"/>
                </a:solidFill>
              </a:rPr>
              <a:t>De nada</a:t>
            </a:r>
            <a:endParaRPr lang="en-US" sz="5400" dirty="0">
              <a:solidFill>
                <a:srgbClr val="FFFF00"/>
              </a:solidFill>
            </a:endParaRPr>
          </a:p>
          <a:p>
            <a:pPr lvl="0"/>
            <a:r>
              <a:rPr lang="es-ES_tradnl" sz="5400" dirty="0" err="1"/>
              <a:t>Please</a:t>
            </a:r>
            <a:r>
              <a:rPr lang="es-ES_tradnl" sz="5400" b="1" dirty="0"/>
              <a:t>= </a:t>
            </a:r>
            <a:r>
              <a:rPr lang="es-ES_tradnl" sz="5400" b="1" dirty="0">
                <a:solidFill>
                  <a:srgbClr val="FFFF00"/>
                </a:solidFill>
              </a:rPr>
              <a:t>Por favor</a:t>
            </a:r>
            <a:endParaRPr lang="en-US" sz="5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1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33850"/>
            <a:ext cx="9905998" cy="763238"/>
          </a:xfrm>
        </p:spPr>
        <p:txBody>
          <a:bodyPr>
            <a:normAutofit fontScale="90000"/>
          </a:bodyPr>
          <a:lstStyle/>
          <a:p>
            <a:r>
              <a:rPr lang="es-ES_tradnl" i="1" u="sng" dirty="0"/>
              <a:t>Greetings  =</a:t>
            </a:r>
            <a:r>
              <a:rPr lang="es-ES_tradnl" i="1" u="sng" dirty="0">
                <a:solidFill>
                  <a:srgbClr val="FFFF00"/>
                </a:solidFill>
              </a:rPr>
              <a:t> </a:t>
            </a:r>
            <a:r>
              <a:rPr lang="es-ES_tradnl" b="1" i="1" u="sng" dirty="0">
                <a:solidFill>
                  <a:srgbClr val="FFFF00"/>
                </a:solidFill>
              </a:rPr>
              <a:t>Saludos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587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_tradnl" sz="4400" dirty="0" err="1"/>
              <a:t>Hello</a:t>
            </a:r>
            <a:r>
              <a:rPr lang="es-ES_tradnl" sz="4400" dirty="0"/>
              <a:t>= </a:t>
            </a:r>
            <a:r>
              <a:rPr lang="es-ES_tradnl" sz="4400" dirty="0">
                <a:solidFill>
                  <a:srgbClr val="FFFF00"/>
                </a:solidFill>
              </a:rPr>
              <a:t>Hola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/>
              <a:t>Good morning/day= </a:t>
            </a:r>
            <a:r>
              <a:rPr lang="en-US" sz="4400" b="1" dirty="0">
                <a:solidFill>
                  <a:srgbClr val="FFFF00"/>
                </a:solidFill>
              </a:rPr>
              <a:t>Buenos </a:t>
            </a:r>
            <a:r>
              <a:rPr lang="en-US" sz="4400" b="1" dirty="0" err="1">
                <a:solidFill>
                  <a:srgbClr val="FFFF00"/>
                </a:solidFill>
              </a:rPr>
              <a:t>días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/>
              <a:t>Good afternoon= </a:t>
            </a:r>
            <a:r>
              <a:rPr lang="en-US" sz="4400" b="1" dirty="0" err="1">
                <a:solidFill>
                  <a:srgbClr val="FFFF00"/>
                </a:solidFill>
              </a:rPr>
              <a:t>Buenas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tardes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s-ES_tradnl" sz="4400" dirty="0" err="1"/>
              <a:t>Good</a:t>
            </a:r>
            <a:r>
              <a:rPr lang="es-ES_tradnl" sz="4400" dirty="0"/>
              <a:t> </a:t>
            </a:r>
            <a:r>
              <a:rPr lang="es-ES_tradnl" sz="4400" dirty="0" err="1"/>
              <a:t>evening</a:t>
            </a:r>
            <a:r>
              <a:rPr lang="es-ES_tradnl" sz="4400" dirty="0"/>
              <a:t>= </a:t>
            </a:r>
            <a:r>
              <a:rPr lang="es-ES_tradnl" sz="4400" b="1" dirty="0">
                <a:solidFill>
                  <a:srgbClr val="FFFF00"/>
                </a:solidFill>
              </a:rPr>
              <a:t>Buenas noches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es-ES_tradnl" sz="4400" i="1" dirty="0"/>
              <a:t>*</a:t>
            </a:r>
            <a:r>
              <a:rPr lang="es-ES_tradnl" sz="4400" i="1" dirty="0" err="1"/>
              <a:t>Welcome</a:t>
            </a:r>
            <a:r>
              <a:rPr lang="es-ES_tradnl" sz="4400" b="1" i="1" dirty="0"/>
              <a:t>= </a:t>
            </a:r>
            <a:r>
              <a:rPr lang="es-ES_tradnl" sz="4400" b="1" i="1" dirty="0">
                <a:solidFill>
                  <a:srgbClr val="FFFF00"/>
                </a:solidFill>
              </a:rPr>
              <a:t>bienvenido</a:t>
            </a:r>
            <a:endParaRPr lang="en-US" sz="4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0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59684"/>
            <a:ext cx="9905998" cy="637404"/>
          </a:xfrm>
        </p:spPr>
        <p:txBody>
          <a:bodyPr>
            <a:normAutofit fontScale="90000"/>
          </a:bodyPr>
          <a:lstStyle/>
          <a:p>
            <a:r>
              <a:rPr lang="es-ES_tradnl" i="1" u="sng" dirty="0" err="1"/>
              <a:t>Health</a:t>
            </a:r>
            <a:r>
              <a:rPr lang="es-ES_tradnl" i="1" u="sng" dirty="0"/>
              <a:t>=</a:t>
            </a:r>
            <a:r>
              <a:rPr lang="es-ES_tradnl" b="1" i="1" u="sng" dirty="0"/>
              <a:t>  </a:t>
            </a:r>
            <a:r>
              <a:rPr lang="es-ES_tradnl" b="1" i="1" u="sng" dirty="0">
                <a:solidFill>
                  <a:srgbClr val="FFC000"/>
                </a:solidFill>
              </a:rPr>
              <a:t>la salud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79134"/>
            <a:ext cx="9905999" cy="39120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_tradnl" sz="4400" dirty="0" err="1"/>
              <a:t>How</a:t>
            </a:r>
            <a:r>
              <a:rPr lang="es-ES_tradnl" sz="4400" dirty="0"/>
              <a:t> are </a:t>
            </a:r>
            <a:r>
              <a:rPr lang="es-ES_tradnl" sz="4400" dirty="0" err="1"/>
              <a:t>you</a:t>
            </a:r>
            <a:r>
              <a:rPr lang="es-ES_tradnl" sz="4400" dirty="0"/>
              <a:t>?</a:t>
            </a:r>
            <a:r>
              <a:rPr lang="es-ES_tradnl" sz="4400" b="1" dirty="0"/>
              <a:t> = </a:t>
            </a:r>
            <a:r>
              <a:rPr lang="es-ES_tradnl" sz="4400" b="1" dirty="0">
                <a:solidFill>
                  <a:srgbClr val="FFC000"/>
                </a:solidFill>
              </a:rPr>
              <a:t>¿Cómo estás?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s-ES_tradnl" sz="4400" dirty="0" err="1"/>
              <a:t>I’m</a:t>
            </a:r>
            <a:r>
              <a:rPr lang="es-ES_tradnl" sz="4400" dirty="0"/>
              <a:t> </a:t>
            </a:r>
            <a:r>
              <a:rPr lang="es-ES_tradnl" sz="4400" dirty="0" err="1"/>
              <a:t>well</a:t>
            </a:r>
            <a:r>
              <a:rPr lang="es-ES_tradnl" sz="4400" dirty="0"/>
              <a:t>/ fine</a:t>
            </a:r>
            <a:r>
              <a:rPr lang="es-ES_tradnl" sz="4400" b="1" dirty="0"/>
              <a:t>=  </a:t>
            </a:r>
            <a:r>
              <a:rPr lang="es-ES_tradnl" sz="4400" b="1" dirty="0">
                <a:solidFill>
                  <a:srgbClr val="FFC000"/>
                </a:solidFill>
              </a:rPr>
              <a:t>Estoy bien.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s-ES_tradnl" sz="4400" dirty="0" err="1"/>
              <a:t>I’m</a:t>
            </a:r>
            <a:r>
              <a:rPr lang="es-ES_tradnl" sz="4400" dirty="0"/>
              <a:t> so-so </a:t>
            </a:r>
            <a:r>
              <a:rPr lang="es-ES_tradnl" sz="4400" b="1" dirty="0"/>
              <a:t>=   </a:t>
            </a:r>
            <a:r>
              <a:rPr lang="es-ES_tradnl" sz="4400" b="1" dirty="0">
                <a:solidFill>
                  <a:srgbClr val="FFC000"/>
                </a:solidFill>
              </a:rPr>
              <a:t>Estoy así-así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n-US" sz="4400" dirty="0"/>
              <a:t>I’m </a:t>
            </a:r>
            <a:r>
              <a:rPr lang="en-US" sz="4400" dirty="0" err="1"/>
              <a:t>pooly</a:t>
            </a:r>
            <a:r>
              <a:rPr lang="en-US" sz="4400" b="1" dirty="0"/>
              <a:t> =  </a:t>
            </a:r>
            <a:r>
              <a:rPr lang="en-US" sz="4400" b="1" dirty="0" err="1">
                <a:solidFill>
                  <a:srgbClr val="FFC000"/>
                </a:solidFill>
              </a:rPr>
              <a:t>Estoy</a:t>
            </a:r>
            <a:r>
              <a:rPr lang="en-US" sz="4400" b="1" dirty="0">
                <a:solidFill>
                  <a:srgbClr val="FFC000"/>
                </a:solidFill>
              </a:rPr>
              <a:t> mal</a:t>
            </a:r>
            <a:endParaRPr lang="en-US" sz="4400" dirty="0">
              <a:solidFill>
                <a:srgbClr val="FFC000"/>
              </a:solidFill>
            </a:endParaRPr>
          </a:p>
          <a:p>
            <a:pPr lvl="0"/>
            <a:r>
              <a:rPr lang="en-US" sz="4400" dirty="0"/>
              <a:t>And you?</a:t>
            </a:r>
            <a:r>
              <a:rPr lang="en-US" sz="4400" b="1" dirty="0"/>
              <a:t> </a:t>
            </a:r>
            <a:r>
              <a:rPr lang="es-ES_tradnl" sz="4400" b="1" dirty="0"/>
              <a:t>= </a:t>
            </a:r>
            <a:r>
              <a:rPr lang="es-ES_tradnl" sz="4400" b="1" dirty="0">
                <a:solidFill>
                  <a:srgbClr val="FFC000"/>
                </a:solidFill>
              </a:rPr>
              <a:t>¿Y tú?</a:t>
            </a:r>
            <a:endParaRPr lang="en-US" sz="44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5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33850"/>
            <a:ext cx="9905998" cy="763238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Farewells= </a:t>
            </a:r>
            <a:r>
              <a:rPr lang="en-US" b="1" i="1" u="sng" dirty="0" err="1">
                <a:solidFill>
                  <a:srgbClr val="FFC000"/>
                </a:solidFill>
              </a:rPr>
              <a:t>Depedidas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62356"/>
            <a:ext cx="9905999" cy="392884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800" dirty="0"/>
              <a:t>Good-bye=</a:t>
            </a:r>
            <a:r>
              <a:rPr lang="en-US" sz="4800" b="1" dirty="0"/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Adiós</a:t>
            </a:r>
            <a:endParaRPr lang="en-US" sz="4800" dirty="0">
              <a:solidFill>
                <a:srgbClr val="FFC000"/>
              </a:solidFill>
            </a:endParaRPr>
          </a:p>
          <a:p>
            <a:pPr lvl="0"/>
            <a:r>
              <a:rPr lang="en-US" sz="4800" dirty="0"/>
              <a:t>Bye = </a:t>
            </a:r>
            <a:r>
              <a:rPr lang="en-US" sz="4800" b="1" dirty="0">
                <a:solidFill>
                  <a:srgbClr val="FFC000"/>
                </a:solidFill>
              </a:rPr>
              <a:t>Chao</a:t>
            </a:r>
            <a:endParaRPr lang="en-US" sz="4800" dirty="0">
              <a:solidFill>
                <a:srgbClr val="FFC000"/>
              </a:solidFill>
            </a:endParaRPr>
          </a:p>
          <a:p>
            <a:r>
              <a:rPr lang="en-US" sz="4800" dirty="0"/>
              <a:t>*Until later = </a:t>
            </a:r>
            <a:r>
              <a:rPr lang="en-US" sz="4800" b="1" dirty="0">
                <a:solidFill>
                  <a:srgbClr val="FFC000"/>
                </a:solidFill>
              </a:rPr>
              <a:t>Hasta </a:t>
            </a:r>
            <a:r>
              <a:rPr lang="en-US" sz="4800" b="1" dirty="0" err="1">
                <a:solidFill>
                  <a:srgbClr val="FFC000"/>
                </a:solidFill>
              </a:rPr>
              <a:t>luego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endParaRPr lang="en-US" sz="4800" dirty="0">
              <a:solidFill>
                <a:srgbClr val="FFC000"/>
              </a:solidFill>
            </a:endParaRPr>
          </a:p>
          <a:p>
            <a:r>
              <a:rPr lang="en-US" sz="4800" dirty="0"/>
              <a:t>*Until tomorrow </a:t>
            </a:r>
            <a:r>
              <a:rPr lang="en-US" sz="4800" b="1" dirty="0"/>
              <a:t>= </a:t>
            </a:r>
            <a:r>
              <a:rPr lang="en-US" sz="4800" b="1" dirty="0">
                <a:solidFill>
                  <a:srgbClr val="FFC000"/>
                </a:solidFill>
              </a:rPr>
              <a:t>Hasta </a:t>
            </a:r>
            <a:r>
              <a:rPr lang="en-US" sz="4800" b="1" dirty="0" err="1">
                <a:solidFill>
                  <a:srgbClr val="FFC000"/>
                </a:solidFill>
              </a:rPr>
              <a:t>mañana</a:t>
            </a:r>
            <a:r>
              <a:rPr lang="en-US" sz="4800" b="1" dirty="0">
                <a:solidFill>
                  <a:srgbClr val="FFC000"/>
                </a:solidFill>
              </a:rPr>
              <a:t>.</a:t>
            </a:r>
            <a:endParaRPr lang="en-US" sz="48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31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4065</TotalTime>
  <Words>325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Week 2</vt:lpstr>
      <vt:lpstr>Hazlo ahora ( 7 to 10 minutes)</vt:lpstr>
      <vt:lpstr>Count how many questions you attempted to answer. ESCRIBE (write) that number on your bellwork paper.</vt:lpstr>
      <vt:lpstr>How many more questions could you answer now that you’ve heard it?</vt:lpstr>
      <vt:lpstr>Practica conmigo (PRACTICE WITH ME)</vt:lpstr>
      <vt:lpstr>Good Manners= Maneras Buenas </vt:lpstr>
      <vt:lpstr>Greetings  = Saludos  </vt:lpstr>
      <vt:lpstr>Health=  la salud </vt:lpstr>
      <vt:lpstr>Farewells= Depedidas </vt:lpstr>
      <vt:lpstr>Introductions= Introducciones </vt:lpstr>
      <vt:lpstr>PowerPoint Presentation</vt:lpstr>
      <vt:lpstr>Copia (copy) y completa (complete) las palabras (words)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MICHELE M RANSOM</dc:creator>
  <cp:lastModifiedBy>MICHELE M RANSOM</cp:lastModifiedBy>
  <cp:revision>6</cp:revision>
  <dcterms:created xsi:type="dcterms:W3CDTF">2019-08-16T19:30:12Z</dcterms:created>
  <dcterms:modified xsi:type="dcterms:W3CDTF">2019-08-20T13:09:08Z</dcterms:modified>
</cp:coreProperties>
</file>