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0" r:id="rId7"/>
    <p:sldId id="258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00AF-751F-49FE-B413-EC98ED6D4AB2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D0506-6E44-43B5-BCC6-CD10A05E1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94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00AF-751F-49FE-B413-EC98ED6D4AB2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D0506-6E44-43B5-BCC6-CD10A05E1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79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00AF-751F-49FE-B413-EC98ED6D4AB2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D0506-6E44-43B5-BCC6-CD10A05E1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765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00AF-751F-49FE-B413-EC98ED6D4AB2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D0506-6E44-43B5-BCC6-CD10A05E1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4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00AF-751F-49FE-B413-EC98ED6D4AB2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D0506-6E44-43B5-BCC6-CD10A05E1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907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00AF-751F-49FE-B413-EC98ED6D4AB2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D0506-6E44-43B5-BCC6-CD10A05E1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78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00AF-751F-49FE-B413-EC98ED6D4AB2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D0506-6E44-43B5-BCC6-CD10A05E1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65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00AF-751F-49FE-B413-EC98ED6D4AB2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D0506-6E44-43B5-BCC6-CD10A05E1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12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00AF-751F-49FE-B413-EC98ED6D4AB2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D0506-6E44-43B5-BCC6-CD10A05E1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537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00AF-751F-49FE-B413-EC98ED6D4AB2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D0506-6E44-43B5-BCC6-CD10A05E1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65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00AF-751F-49FE-B413-EC98ED6D4AB2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D0506-6E44-43B5-BCC6-CD10A05E1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800AF-751F-49FE-B413-EC98ED6D4AB2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D0506-6E44-43B5-BCC6-CD10A05E1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1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43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750" y="1241571"/>
            <a:ext cx="9513116" cy="704675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Bell work will be done on the same paper this week. </a:t>
            </a:r>
            <a:br>
              <a:rPr lang="en-US" sz="3600" dirty="0"/>
            </a:br>
            <a:r>
              <a:rPr lang="en-US" sz="3600" b="1" dirty="0" err="1"/>
              <a:t>Direcciones</a:t>
            </a:r>
            <a:r>
              <a:rPr lang="en-US" sz="3600" b="1" dirty="0"/>
              <a:t>: Copy the </a:t>
            </a:r>
            <a:r>
              <a:rPr lang="en-US" sz="3600" b="1" dirty="0" err="1"/>
              <a:t>fecha</a:t>
            </a:r>
            <a:r>
              <a:rPr lang="en-US" sz="3600" b="1" dirty="0"/>
              <a:t>, </a:t>
            </a:r>
            <a:r>
              <a:rPr lang="en-US" sz="3600" b="1" dirty="0" err="1"/>
              <a:t>objetivo</a:t>
            </a:r>
            <a:r>
              <a:rPr lang="en-US" sz="3600" b="1" dirty="0"/>
              <a:t> and bell work.</a:t>
            </a:r>
            <a:br>
              <a:rPr lang="en-US" sz="3600" b="1" dirty="0"/>
            </a:br>
            <a:r>
              <a:rPr lang="en-US" sz="3600" b="1" dirty="0"/>
              <a:t>Then answer the question in a complete sentence.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557" y="2105637"/>
            <a:ext cx="11845255" cy="44545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_tradnl" sz="3600" u="sng" dirty="0">
                <a:solidFill>
                  <a:srgbClr val="660066"/>
                </a:solidFill>
                <a:latin typeface="Noteworthy Bold"/>
                <a:cs typeface="Noteworthy Bold"/>
              </a:rPr>
              <a:t>Fecha</a:t>
            </a:r>
            <a:r>
              <a:rPr lang="es-ES_tradnl" sz="3600" dirty="0">
                <a:solidFill>
                  <a:srgbClr val="660066"/>
                </a:solidFill>
                <a:latin typeface="Noteworthy Bold"/>
                <a:cs typeface="Noteworthy Bold"/>
              </a:rPr>
              <a:t>:  Hoy es </a:t>
            </a:r>
            <a:r>
              <a:rPr lang="es-ES_tradnl" sz="3600" u="sng" dirty="0">
                <a:solidFill>
                  <a:srgbClr val="660066"/>
                </a:solidFill>
                <a:latin typeface="Noteworthy Bold"/>
                <a:cs typeface="Noteworthy Bold"/>
              </a:rPr>
              <a:t>martes el ocho(8) de enero</a:t>
            </a:r>
            <a:r>
              <a:rPr lang="es-ES_tradnl" sz="3600" dirty="0">
                <a:solidFill>
                  <a:srgbClr val="660066"/>
                </a:solidFill>
                <a:latin typeface="Noteworthy Bold"/>
                <a:cs typeface="Noteworthy Bold"/>
              </a:rPr>
              <a:t> de 2019</a:t>
            </a:r>
            <a:r>
              <a:rPr lang="en-US" sz="3600" dirty="0">
                <a:solidFill>
                  <a:srgbClr val="660066"/>
                </a:solidFill>
                <a:latin typeface="Noteworthy Bold"/>
                <a:cs typeface="Noteworthy Bold"/>
              </a:rPr>
              <a:t>.</a:t>
            </a:r>
          </a:p>
          <a:p>
            <a:pPr marL="0" indent="0">
              <a:buNone/>
            </a:pPr>
            <a:endParaRPr lang="en-US" sz="1400" dirty="0"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s-ES_tradnl" sz="3600" u="sng" dirty="0">
                <a:solidFill>
                  <a:srgbClr val="0000FF"/>
                </a:solidFill>
                <a:latin typeface="Noteworthy Bold"/>
                <a:cs typeface="Noteworthy Bold"/>
              </a:rPr>
              <a:t>Objetivo</a:t>
            </a:r>
            <a:r>
              <a:rPr lang="en-US" sz="3600" dirty="0">
                <a:solidFill>
                  <a:srgbClr val="0000FF"/>
                </a:solidFill>
                <a:latin typeface="Noteworthy Bold"/>
                <a:cs typeface="Noteworthy Bold"/>
              </a:rPr>
              <a:t>:  TLW will become familiar with the classroom commands and Spanish </a:t>
            </a:r>
            <a:r>
              <a:rPr lang="en-US" sz="3600" dirty="0" err="1">
                <a:solidFill>
                  <a:srgbClr val="0000FF"/>
                </a:solidFill>
                <a:latin typeface="Noteworthy Bold"/>
                <a:cs typeface="Noteworthy Bold"/>
              </a:rPr>
              <a:t>alfabeto</a:t>
            </a:r>
            <a:r>
              <a:rPr lang="en-US" sz="3600" dirty="0">
                <a:solidFill>
                  <a:srgbClr val="0000FF"/>
                </a:solidFill>
                <a:latin typeface="Noteworthy Bold"/>
                <a:cs typeface="Noteworthy Bold"/>
              </a:rPr>
              <a:t>.</a:t>
            </a:r>
          </a:p>
          <a:p>
            <a:pPr marL="0" indent="0">
              <a:buNone/>
            </a:pPr>
            <a:endParaRPr lang="en-US" sz="1400" dirty="0"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n-US" sz="3600" u="sng" dirty="0" err="1">
                <a:solidFill>
                  <a:srgbClr val="FF0000"/>
                </a:solidFill>
                <a:latin typeface="Noteworthy Bold"/>
                <a:cs typeface="Noteworthy Bold"/>
              </a:rPr>
              <a:t>Bellwork</a:t>
            </a:r>
            <a:r>
              <a:rPr lang="en-US" sz="3600" dirty="0">
                <a:solidFill>
                  <a:srgbClr val="FF0000"/>
                </a:solidFill>
                <a:latin typeface="Noteworthy Bold"/>
                <a:cs typeface="Noteworthy Bold"/>
              </a:rPr>
              <a:t>:  </a:t>
            </a:r>
            <a:r>
              <a:rPr lang="es-ES_tradnl" sz="3600" dirty="0">
                <a:solidFill>
                  <a:srgbClr val="FF0000"/>
                </a:solidFill>
                <a:latin typeface="Noteworthy Bold"/>
                <a:cs typeface="Noteworthy Bold"/>
              </a:rPr>
              <a:t>¿</a:t>
            </a:r>
            <a:r>
              <a:rPr lang="es-ES_tradnl" sz="3600" dirty="0" err="1">
                <a:solidFill>
                  <a:srgbClr val="FF0000"/>
                </a:solidFill>
                <a:latin typeface="Noteworthy Bold"/>
                <a:cs typeface="Noteworthy Bold"/>
              </a:rPr>
              <a:t>What</a:t>
            </a:r>
            <a:r>
              <a:rPr lang="es-ES_tradnl" sz="3600" dirty="0">
                <a:solidFill>
                  <a:srgbClr val="FF0000"/>
                </a:solidFill>
                <a:latin typeface="Noteworthy Bold"/>
                <a:cs typeface="Noteworthy Bold"/>
              </a:rPr>
              <a:t> do </a:t>
            </a:r>
            <a:r>
              <a:rPr lang="es-ES_tradnl" sz="3600" dirty="0" err="1">
                <a:solidFill>
                  <a:srgbClr val="FF0000"/>
                </a:solidFill>
                <a:latin typeface="Noteworthy Bold"/>
                <a:cs typeface="Noteworthy Bold"/>
              </a:rPr>
              <a:t>you</a:t>
            </a:r>
            <a:r>
              <a:rPr lang="es-ES_tradnl" sz="3600" dirty="0">
                <a:solidFill>
                  <a:srgbClr val="FF0000"/>
                </a:solidFill>
                <a:latin typeface="Noteworthy Bold"/>
                <a:cs typeface="Noteworthy Bold"/>
              </a:rPr>
              <a:t> </a:t>
            </a:r>
            <a:r>
              <a:rPr lang="es-ES_tradnl" sz="3600" dirty="0" err="1">
                <a:solidFill>
                  <a:srgbClr val="FF0000"/>
                </a:solidFill>
                <a:latin typeface="Noteworthy Bold"/>
                <a:cs typeface="Noteworthy Bold"/>
              </a:rPr>
              <a:t>want</a:t>
            </a:r>
            <a:r>
              <a:rPr lang="es-ES_tradnl" sz="3600" dirty="0">
                <a:solidFill>
                  <a:srgbClr val="FF0000"/>
                </a:solidFill>
                <a:latin typeface="Noteworthy Bold"/>
                <a:cs typeface="Noteworthy Bold"/>
              </a:rPr>
              <a:t> to </a:t>
            </a:r>
            <a:r>
              <a:rPr lang="es-ES_tradnl" sz="3600" dirty="0" err="1">
                <a:solidFill>
                  <a:srgbClr val="FF0000"/>
                </a:solidFill>
                <a:latin typeface="Noteworthy Bold"/>
                <a:cs typeface="Noteworthy Bold"/>
              </a:rPr>
              <a:t>achieve</a:t>
            </a:r>
            <a:r>
              <a:rPr lang="es-ES_tradnl" sz="3600" dirty="0">
                <a:solidFill>
                  <a:srgbClr val="FF0000"/>
                </a:solidFill>
                <a:latin typeface="Noteworthy Bold"/>
                <a:cs typeface="Noteworthy Bold"/>
              </a:rPr>
              <a:t> in </a:t>
            </a:r>
            <a:r>
              <a:rPr lang="es-ES_tradnl" sz="3600" dirty="0" err="1">
                <a:solidFill>
                  <a:srgbClr val="FF0000"/>
                </a:solidFill>
                <a:latin typeface="Noteworthy Bold"/>
                <a:cs typeface="Noteworthy Bold"/>
              </a:rPr>
              <a:t>your</a:t>
            </a:r>
            <a:r>
              <a:rPr lang="es-ES_tradnl" sz="3600" dirty="0">
                <a:solidFill>
                  <a:srgbClr val="FF0000"/>
                </a:solidFill>
                <a:latin typeface="Noteworthy Bold"/>
                <a:cs typeface="Noteworthy Bold"/>
              </a:rPr>
              <a:t> </a:t>
            </a:r>
            <a:r>
              <a:rPr lang="es-ES_tradnl" sz="3600" dirty="0" err="1">
                <a:solidFill>
                  <a:srgbClr val="FF0000"/>
                </a:solidFill>
                <a:latin typeface="Noteworthy Bold"/>
                <a:cs typeface="Noteworthy Bold"/>
              </a:rPr>
              <a:t>Spanish</a:t>
            </a:r>
            <a:r>
              <a:rPr lang="es-ES_tradnl" sz="3600" dirty="0">
                <a:solidFill>
                  <a:srgbClr val="FF0000"/>
                </a:solidFill>
                <a:latin typeface="Noteworthy Bold"/>
                <a:cs typeface="Noteworthy Bold"/>
              </a:rPr>
              <a:t> </a:t>
            </a:r>
            <a:r>
              <a:rPr lang="es-ES_tradnl" sz="3600" dirty="0" err="1">
                <a:solidFill>
                  <a:srgbClr val="FF0000"/>
                </a:solidFill>
                <a:latin typeface="Noteworthy Bold"/>
                <a:cs typeface="Noteworthy Bold"/>
              </a:rPr>
              <a:t>class</a:t>
            </a:r>
            <a:r>
              <a:rPr lang="es-ES_tradnl" sz="3600" dirty="0">
                <a:solidFill>
                  <a:srgbClr val="FF0000"/>
                </a:solidFill>
                <a:latin typeface="Noteworthy Bold"/>
                <a:cs typeface="Noteworthy Bold"/>
              </a:rPr>
              <a:t>?</a:t>
            </a:r>
          </a:p>
          <a:p>
            <a:pPr marL="0" indent="0">
              <a:buNone/>
            </a:pPr>
            <a:endParaRPr lang="en-US" sz="1400" dirty="0">
              <a:solidFill>
                <a:srgbClr val="008000"/>
              </a:solidFill>
              <a:latin typeface="Noteworthy Bold"/>
              <a:cs typeface="Noteworthy Bold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rgbClr val="008000"/>
                </a:solidFill>
                <a:latin typeface="Noteworthy Bold"/>
                <a:cs typeface="Noteworthy Bold"/>
              </a:rPr>
              <a:t>*All I ask is that you try your best with a positive attitude everyday!*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060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02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981512"/>
            <a:ext cx="5181600" cy="5195451"/>
          </a:xfrm>
        </p:spPr>
        <p:txBody>
          <a:bodyPr>
            <a:normAutofit/>
          </a:bodyPr>
          <a:lstStyle/>
          <a:p>
            <a:pPr algn="ctr"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n-US" sz="4800" b="1" dirty="0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A = a</a:t>
            </a:r>
            <a:endParaRPr lang="en-US" sz="4800" b="1" dirty="0">
              <a:effectLst/>
              <a:latin typeface="Comic Sans MS" panose="030F0702030302020204" pitchFamily="66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en-US" sz="4800" b="1" dirty="0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B = be</a:t>
            </a:r>
            <a:endParaRPr lang="en-US" sz="4800" b="1" dirty="0">
              <a:effectLst/>
              <a:latin typeface="Comic Sans MS" panose="030F0702030302020204" pitchFamily="66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en-US" sz="4800" b="1" dirty="0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C = </a:t>
            </a:r>
            <a:r>
              <a:rPr lang="en-US" sz="4800" b="1" dirty="0" err="1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ce</a:t>
            </a:r>
            <a:endParaRPr lang="en-US" sz="4800" b="1" dirty="0">
              <a:effectLst/>
              <a:latin typeface="Comic Sans MS" panose="030F0702030302020204" pitchFamily="66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en-US" sz="4800" b="1" dirty="0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D = de</a:t>
            </a:r>
            <a:endParaRPr lang="en-US" sz="4800" b="1" dirty="0">
              <a:effectLst/>
              <a:latin typeface="Comic Sans MS" panose="030F0702030302020204" pitchFamily="66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n-US" sz="4800" b="1" dirty="0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E = e</a:t>
            </a:r>
            <a:endParaRPr lang="en-US" sz="4800" b="1" dirty="0">
              <a:effectLst/>
              <a:latin typeface="Comic Sans MS" panose="030F0702030302020204" pitchFamily="66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82180"/>
            <a:ext cx="5181600" cy="5094783"/>
          </a:xfrm>
        </p:spPr>
        <p:txBody>
          <a:bodyPr>
            <a:normAutofit/>
          </a:bodyPr>
          <a:lstStyle/>
          <a:p>
            <a:pPr algn="ctr">
              <a:spcAft>
                <a:spcPts val="1000"/>
              </a:spcAft>
            </a:pPr>
            <a:r>
              <a:rPr lang="en-US" sz="4800" b="1" dirty="0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F = </a:t>
            </a:r>
            <a:r>
              <a:rPr lang="en-US" sz="4800" b="1" dirty="0" err="1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efe</a:t>
            </a:r>
            <a:endParaRPr lang="en-US" sz="4800" b="1" dirty="0">
              <a:effectLst/>
              <a:latin typeface="Comic Sans MS" panose="030F0702030302020204" pitchFamily="66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n-US" sz="4800" b="1" dirty="0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G = </a:t>
            </a:r>
            <a:r>
              <a:rPr lang="en-US" sz="4800" b="1" dirty="0" err="1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ge</a:t>
            </a:r>
            <a:endParaRPr lang="en-US" sz="4800" b="1" dirty="0">
              <a:effectLst/>
              <a:latin typeface="Comic Sans MS" panose="030F0702030302020204" pitchFamily="66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n-US" sz="4800" b="1" dirty="0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H = </a:t>
            </a:r>
            <a:r>
              <a:rPr lang="en-US" sz="4800" b="1" dirty="0" err="1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hache</a:t>
            </a:r>
            <a:endParaRPr lang="en-US" sz="4800" b="1" dirty="0">
              <a:effectLst/>
              <a:latin typeface="Comic Sans MS" panose="030F0702030302020204" pitchFamily="66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en-US" sz="4800" b="1" dirty="0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I = </a:t>
            </a:r>
            <a:r>
              <a:rPr lang="en-US" sz="4800" b="1" dirty="0" err="1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i</a:t>
            </a:r>
            <a:endParaRPr lang="en-US" sz="4800" dirty="0">
              <a:effectLst/>
              <a:latin typeface="Comic Sans MS" panose="030F0702030302020204" pitchFamily="66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en-US" sz="4800" b="1" dirty="0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J = jota</a:t>
            </a:r>
            <a:endParaRPr lang="en-US" sz="4800" dirty="0">
              <a:effectLst/>
              <a:latin typeface="Comic Sans MS" panose="030F0702030302020204" pitchFamily="66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97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687897"/>
            <a:ext cx="5181600" cy="5489066"/>
          </a:xfrm>
        </p:spPr>
        <p:txBody>
          <a:bodyPr>
            <a:normAutofit/>
          </a:bodyPr>
          <a:lstStyle/>
          <a:p>
            <a:pPr algn="ctr">
              <a:spcAft>
                <a:spcPts val="1000"/>
              </a:spcAft>
            </a:pPr>
            <a:r>
              <a:rPr lang="en-US" sz="4800" b="1" dirty="0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K = </a:t>
            </a:r>
            <a:r>
              <a:rPr lang="en-US" sz="4800" b="1" dirty="0" err="1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ka</a:t>
            </a:r>
            <a:endParaRPr lang="en-US" sz="4800" dirty="0">
              <a:effectLst/>
              <a:latin typeface="Comic Sans MS" panose="030F0702030302020204" pitchFamily="66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en-US" sz="4800" b="1" dirty="0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L =</a:t>
            </a:r>
            <a:r>
              <a:rPr lang="en-US" sz="4800" b="1" dirty="0" err="1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ele</a:t>
            </a:r>
            <a:endParaRPr lang="en-US" sz="4800" dirty="0">
              <a:effectLst/>
              <a:latin typeface="Comic Sans MS" panose="030F0702030302020204" pitchFamily="66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n-US" sz="4800" b="1" dirty="0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LL =</a:t>
            </a:r>
            <a:r>
              <a:rPr lang="en-US" sz="4800" b="1" dirty="0" err="1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elle</a:t>
            </a:r>
            <a:endParaRPr lang="en-US" sz="4800" dirty="0">
              <a:effectLst/>
              <a:latin typeface="Comic Sans MS" panose="030F0702030302020204" pitchFamily="66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en-US" sz="4800" b="1" dirty="0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M =</a:t>
            </a:r>
            <a:r>
              <a:rPr lang="en-US" sz="4800" b="1" dirty="0" err="1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eme</a:t>
            </a:r>
            <a:endParaRPr lang="en-US" sz="4800" dirty="0">
              <a:effectLst/>
              <a:latin typeface="Comic Sans MS" panose="030F0702030302020204" pitchFamily="66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en-US" sz="4800" b="1" dirty="0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N =</a:t>
            </a:r>
            <a:r>
              <a:rPr lang="en-US" sz="4800" b="1" dirty="0" err="1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ene</a:t>
            </a:r>
            <a:endParaRPr lang="en-US" sz="4800" dirty="0">
              <a:effectLst/>
              <a:latin typeface="Comic Sans MS" panose="030F0702030302020204" pitchFamily="66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n-US" sz="4800" b="1" dirty="0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Ñ = </a:t>
            </a:r>
            <a:r>
              <a:rPr lang="en-US" sz="4800" b="1" dirty="0" err="1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eñe</a:t>
            </a:r>
            <a:endParaRPr lang="en-US" sz="4800" dirty="0">
              <a:effectLst/>
              <a:latin typeface="Comic Sans MS" panose="030F0702030302020204" pitchFamily="66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578840"/>
            <a:ext cx="5181600" cy="5598123"/>
          </a:xfrm>
        </p:spPr>
        <p:txBody>
          <a:bodyPr>
            <a:normAutofit/>
          </a:bodyPr>
          <a:lstStyle/>
          <a:p>
            <a:pPr marL="228600" lvl="3" algn="ctr">
              <a:spcBef>
                <a:spcPts val="1000"/>
              </a:spcBef>
            </a:pPr>
            <a:r>
              <a:rPr lang="en-US" sz="4800" b="1" dirty="0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O = o</a:t>
            </a:r>
          </a:p>
          <a:p>
            <a:pPr algn="ctr">
              <a:spcAft>
                <a:spcPts val="1000"/>
              </a:spcAft>
            </a:pPr>
            <a:r>
              <a:rPr lang="en-US" sz="4800" b="1" dirty="0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P = </a:t>
            </a:r>
            <a:r>
              <a:rPr lang="en-US" sz="4800" b="1" dirty="0" err="1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pe</a:t>
            </a:r>
            <a:endParaRPr lang="en-US" sz="4800" dirty="0">
              <a:effectLst/>
              <a:latin typeface="Comic Sans MS" panose="030F0702030302020204" pitchFamily="66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en-US" sz="4800" b="1" dirty="0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Q = </a:t>
            </a:r>
            <a:r>
              <a:rPr lang="en-US" sz="4800" b="1" dirty="0" err="1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ku</a:t>
            </a:r>
            <a:endParaRPr lang="en-US" sz="4800" dirty="0">
              <a:effectLst/>
              <a:latin typeface="Comic Sans MS" panose="030F0702030302020204" pitchFamily="66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en-US" sz="4800" b="1" dirty="0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R = ere</a:t>
            </a:r>
            <a:endParaRPr lang="en-US" sz="4800" dirty="0">
              <a:effectLst/>
              <a:latin typeface="Comic Sans MS" panose="030F0702030302020204" pitchFamily="66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en-US" sz="4800" b="1" dirty="0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RR = </a:t>
            </a:r>
            <a:r>
              <a:rPr lang="en-US" sz="4800" b="1" dirty="0" err="1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erre</a:t>
            </a:r>
            <a:endParaRPr lang="en-US" sz="4800" dirty="0">
              <a:effectLst/>
              <a:latin typeface="Comic Sans MS" panose="030F0702030302020204" pitchFamily="66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en-US" sz="4800" b="1" dirty="0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S =ese</a:t>
            </a:r>
            <a:endParaRPr lang="en-US" sz="4800" dirty="0">
              <a:effectLst/>
              <a:latin typeface="Comic Sans MS" panose="030F0702030302020204" pitchFamily="66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28600" lvl="3">
              <a:spcBef>
                <a:spcPts val="1000"/>
              </a:spcBef>
            </a:pPr>
            <a:endParaRPr lang="en-US" sz="2600" dirty="0">
              <a:effectLst/>
              <a:latin typeface="Comic Sans MS" panose="030F0702030302020204" pitchFamily="66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496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760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22789"/>
            <a:ext cx="5181600" cy="5254174"/>
          </a:xfrm>
        </p:spPr>
        <p:txBody>
          <a:bodyPr>
            <a:normAutofit/>
          </a:bodyPr>
          <a:lstStyle/>
          <a:p>
            <a:pPr algn="ctr">
              <a:spcAft>
                <a:spcPts val="1000"/>
              </a:spcAft>
            </a:pPr>
            <a:r>
              <a:rPr lang="en-US" sz="4800" b="1" dirty="0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T = </a:t>
            </a:r>
            <a:r>
              <a:rPr lang="en-US" sz="4800" b="1" dirty="0" err="1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te</a:t>
            </a:r>
            <a:endParaRPr lang="en-US" sz="4800" dirty="0">
              <a:effectLst/>
              <a:latin typeface="Comic Sans MS" panose="030F0702030302020204" pitchFamily="66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en-US" sz="4800" b="1" dirty="0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U = u</a:t>
            </a:r>
            <a:endParaRPr lang="en-US" sz="4800" dirty="0">
              <a:effectLst/>
              <a:latin typeface="Comic Sans MS" panose="030F0702030302020204" pitchFamily="66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en-US" sz="4800" b="1" dirty="0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V = </a:t>
            </a:r>
            <a:r>
              <a:rPr lang="en-US" sz="4800" b="1" dirty="0" err="1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ve</a:t>
            </a:r>
            <a:endParaRPr lang="en-US" sz="4800" dirty="0">
              <a:effectLst/>
              <a:latin typeface="Comic Sans MS" panose="030F0702030302020204" pitchFamily="66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en-US" sz="4800" b="1" dirty="0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W = </a:t>
            </a:r>
            <a:r>
              <a:rPr lang="en-US" sz="4800" b="1" dirty="0" err="1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doble</a:t>
            </a:r>
            <a:r>
              <a:rPr lang="en-US" sz="4800" b="1" dirty="0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ve</a:t>
            </a:r>
            <a:r>
              <a:rPr lang="en-US" sz="4800" b="1" dirty="0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/ </a:t>
            </a:r>
            <a:r>
              <a:rPr lang="en-US" sz="4800" b="1" dirty="0" err="1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doble</a:t>
            </a:r>
            <a:r>
              <a:rPr lang="en-US" sz="4800" b="1" dirty="0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 u</a:t>
            </a:r>
            <a:endParaRPr lang="en-US" sz="4800" dirty="0">
              <a:effectLst/>
              <a:latin typeface="Comic Sans MS" panose="030F0702030302020204" pitchFamily="66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spcAft>
                <a:spcPts val="1000"/>
              </a:spcAft>
            </a:pPr>
            <a:r>
              <a:rPr lang="en-US" sz="4800" b="1" dirty="0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X = </a:t>
            </a:r>
            <a:r>
              <a:rPr lang="en-US" sz="4800" b="1" dirty="0" err="1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equis</a:t>
            </a:r>
            <a:endParaRPr lang="en-US" sz="4800" dirty="0">
              <a:effectLst/>
              <a:latin typeface="Comic Sans MS" panose="030F0702030302020204" pitchFamily="66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en-US" sz="4800" b="1" dirty="0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Y = I </a:t>
            </a:r>
            <a:r>
              <a:rPr lang="en-US" sz="4800" b="1" dirty="0" err="1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griega</a:t>
            </a:r>
            <a:endParaRPr lang="en-US" sz="4800" dirty="0">
              <a:effectLst/>
              <a:latin typeface="Comic Sans MS" panose="030F0702030302020204" pitchFamily="66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en-US" sz="4800" b="1" dirty="0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Z = zeta</a:t>
            </a:r>
            <a:endParaRPr lang="en-US" sz="4800" dirty="0">
              <a:effectLst/>
              <a:latin typeface="Comic Sans MS" panose="030F0702030302020204" pitchFamily="66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094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Escribe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papel</a:t>
            </a:r>
            <a:r>
              <a:rPr lang="en-US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/>
              <a:t>Mi</a:t>
            </a:r>
            <a:r>
              <a:rPr lang="en-US" sz="6000" dirty="0"/>
              <a:t> </a:t>
            </a:r>
            <a:r>
              <a:rPr lang="en-US" sz="6000" dirty="0" err="1"/>
              <a:t>nombre</a:t>
            </a:r>
            <a:r>
              <a:rPr lang="en-US" sz="6000" dirty="0"/>
              <a:t> </a:t>
            </a:r>
            <a:r>
              <a:rPr lang="en-US" sz="6000" dirty="0" err="1"/>
              <a:t>es</a:t>
            </a:r>
            <a:r>
              <a:rPr lang="en-US" sz="6000" dirty="0"/>
              <a:t>_____________</a:t>
            </a:r>
          </a:p>
          <a:p>
            <a:r>
              <a:rPr lang="en-US" sz="6000" dirty="0" err="1"/>
              <a:t>Mi</a:t>
            </a:r>
            <a:r>
              <a:rPr lang="en-US" sz="6000" dirty="0"/>
              <a:t> </a:t>
            </a:r>
            <a:r>
              <a:rPr lang="en-US" sz="6000" dirty="0" err="1"/>
              <a:t>apellido</a:t>
            </a:r>
            <a:r>
              <a:rPr lang="en-US" sz="6000" dirty="0"/>
              <a:t> </a:t>
            </a:r>
            <a:r>
              <a:rPr lang="en-US" sz="6000" dirty="0" err="1"/>
              <a:t>es</a:t>
            </a:r>
            <a:r>
              <a:rPr lang="en-US" sz="6000" dirty="0"/>
              <a:t>_____________</a:t>
            </a:r>
          </a:p>
          <a:p>
            <a:r>
              <a:rPr lang="es-ES_tradnl" sz="6000" dirty="0"/>
              <a:t>Mi calle es______________ 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608198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47" y="1031846"/>
            <a:ext cx="11160853" cy="658842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¿Cómo se escribe tu nombre, tu apellido y tu calle?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4851"/>
            <a:ext cx="10515600" cy="46921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/>
              <a:t>Modelo</a:t>
            </a:r>
            <a:r>
              <a:rPr lang="en-US" sz="4000" dirty="0"/>
              <a:t>:</a:t>
            </a:r>
          </a:p>
          <a:p>
            <a:pPr marL="0" indent="0">
              <a:buNone/>
            </a:pPr>
            <a:r>
              <a:rPr lang="en-US" sz="4000" dirty="0" err="1"/>
              <a:t>Mi</a:t>
            </a:r>
            <a:r>
              <a:rPr lang="en-US" sz="4000" dirty="0"/>
              <a:t> </a:t>
            </a:r>
            <a:r>
              <a:rPr lang="en-US" sz="4000" dirty="0" err="1"/>
              <a:t>nombre</a:t>
            </a:r>
            <a:r>
              <a:rPr lang="en-US" sz="4000" dirty="0"/>
              <a:t> </a:t>
            </a:r>
            <a:r>
              <a:rPr lang="en-US" sz="4000" dirty="0" err="1"/>
              <a:t>es</a:t>
            </a:r>
            <a:r>
              <a:rPr lang="en-US" sz="4000" dirty="0"/>
              <a:t> Michele.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1.  M -   I  -  C   -   H   -   E  -  L  -  E</a:t>
            </a:r>
          </a:p>
          <a:p>
            <a:pPr marL="0" indent="0">
              <a:buNone/>
            </a:pPr>
            <a:r>
              <a:rPr lang="en-US" sz="4000" dirty="0"/>
              <a:t>  </a:t>
            </a:r>
            <a:r>
              <a:rPr lang="en-US" sz="4000" dirty="0" err="1"/>
              <a:t>eme</a:t>
            </a:r>
            <a:r>
              <a:rPr lang="en-US" sz="4000" dirty="0"/>
              <a:t>  - I - </a:t>
            </a:r>
            <a:r>
              <a:rPr lang="en-US" sz="4000" dirty="0" err="1"/>
              <a:t>ce</a:t>
            </a:r>
            <a:r>
              <a:rPr lang="en-US" sz="4000" dirty="0"/>
              <a:t> –</a:t>
            </a:r>
            <a:r>
              <a:rPr lang="en-US" sz="4000" dirty="0" err="1"/>
              <a:t>hache</a:t>
            </a:r>
            <a:r>
              <a:rPr lang="en-US" sz="4000" dirty="0"/>
              <a:t>- e – </a:t>
            </a:r>
            <a:r>
              <a:rPr lang="en-US" sz="4000" dirty="0" err="1"/>
              <a:t>ele</a:t>
            </a:r>
            <a:r>
              <a:rPr lang="en-US" sz="4000" dirty="0"/>
              <a:t> – e</a:t>
            </a:r>
          </a:p>
          <a:p>
            <a:pPr marL="0" indent="0">
              <a:buNone/>
            </a:pPr>
            <a:r>
              <a:rPr lang="en-US" sz="4000" dirty="0"/>
              <a:t>2.</a:t>
            </a:r>
          </a:p>
          <a:p>
            <a:pPr marL="0" indent="0">
              <a:buNone/>
            </a:pPr>
            <a:r>
              <a:rPr lang="en-US" sz="4000" dirty="0"/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509458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Practica</a:t>
            </a:r>
            <a:r>
              <a:rPr lang="en-US" b="1" u="sng" dirty="0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en</a:t>
            </a:r>
            <a:r>
              <a:rPr lang="en-US" b="1" u="sng" dirty="0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  <a:t>pareja</a:t>
            </a:r>
            <a:br>
              <a:rPr lang="en-US" sz="5400" dirty="0">
                <a:effectLst/>
                <a:latin typeface="Comic Sans MS" panose="030F0702030302020204" pitchFamily="66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83517"/>
            <a:ext cx="10344326" cy="4893446"/>
          </a:xfrm>
        </p:spPr>
        <p:txBody>
          <a:bodyPr>
            <a:normAutofit/>
          </a:bodyPr>
          <a:lstStyle/>
          <a:p>
            <a:r>
              <a:rPr lang="en-US" sz="6000" dirty="0"/>
              <a:t>¿</a:t>
            </a:r>
            <a:r>
              <a:rPr lang="en-US" sz="6000" dirty="0" err="1"/>
              <a:t>Cómo</a:t>
            </a:r>
            <a:r>
              <a:rPr lang="en-US" sz="6000" dirty="0"/>
              <a:t> se escribe </a:t>
            </a:r>
            <a:r>
              <a:rPr lang="en-US" sz="6000" dirty="0" err="1"/>
              <a:t>tu</a:t>
            </a:r>
            <a:r>
              <a:rPr lang="en-US" sz="6000" dirty="0"/>
              <a:t> </a:t>
            </a:r>
            <a:r>
              <a:rPr lang="en-US" sz="6000" dirty="0" err="1"/>
              <a:t>nombre</a:t>
            </a:r>
            <a:r>
              <a:rPr lang="en-US" sz="6000" dirty="0"/>
              <a:t>?</a:t>
            </a:r>
          </a:p>
          <a:p>
            <a:r>
              <a:rPr lang="en-US" sz="6000" dirty="0"/>
              <a:t>¿</a:t>
            </a:r>
            <a:r>
              <a:rPr lang="en-US" sz="6000" dirty="0" err="1"/>
              <a:t>Cómo</a:t>
            </a:r>
            <a:r>
              <a:rPr lang="en-US" sz="6000" dirty="0"/>
              <a:t> se escribe </a:t>
            </a:r>
            <a:r>
              <a:rPr lang="en-US" sz="6000" dirty="0" err="1"/>
              <a:t>tu</a:t>
            </a:r>
            <a:r>
              <a:rPr lang="en-US" sz="6000" dirty="0"/>
              <a:t> </a:t>
            </a:r>
            <a:r>
              <a:rPr lang="en-US" sz="6000" dirty="0" err="1"/>
              <a:t>apellido</a:t>
            </a:r>
            <a:r>
              <a:rPr lang="en-US" sz="6000" dirty="0"/>
              <a:t>?</a:t>
            </a:r>
          </a:p>
          <a:p>
            <a:r>
              <a:rPr lang="en-US" sz="6000" dirty="0"/>
              <a:t>¿</a:t>
            </a:r>
            <a:r>
              <a:rPr lang="en-US" sz="6000" dirty="0" err="1"/>
              <a:t>Cómo</a:t>
            </a:r>
            <a:r>
              <a:rPr lang="en-US" sz="6000" dirty="0"/>
              <a:t> se escribe </a:t>
            </a:r>
            <a:r>
              <a:rPr lang="en-US" sz="6000" dirty="0" err="1"/>
              <a:t>tu</a:t>
            </a:r>
            <a:r>
              <a:rPr lang="en-US" sz="6000" dirty="0"/>
              <a:t> </a:t>
            </a:r>
            <a:r>
              <a:rPr lang="en-US" sz="6000" dirty="0" err="1"/>
              <a:t>calle</a:t>
            </a:r>
            <a:r>
              <a:rPr lang="en-US" sz="6000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419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255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Cambria</vt:lpstr>
      <vt:lpstr>Comic Sans MS</vt:lpstr>
      <vt:lpstr>Noteworthy Bold</vt:lpstr>
      <vt:lpstr>Times New Roman</vt:lpstr>
      <vt:lpstr>Wingdings</vt:lpstr>
      <vt:lpstr>Office Theme</vt:lpstr>
      <vt:lpstr>PowerPoint Presentation</vt:lpstr>
      <vt:lpstr>Bell work will be done on the same paper this week.  Direcciones: Copy the fecha, objetivo and bell work. Then answer the question in a complete sentence. </vt:lpstr>
      <vt:lpstr>PowerPoint Presentation</vt:lpstr>
      <vt:lpstr>PowerPoint Presentation</vt:lpstr>
      <vt:lpstr>PowerPoint Presentation</vt:lpstr>
      <vt:lpstr>Escribe en tu papel.</vt:lpstr>
      <vt:lpstr>¿Cómo se escribe tu nombre, tu apellido y tu calle? </vt:lpstr>
      <vt:lpstr>Practica en pareja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MICHELE M RANSOM</dc:creator>
  <cp:lastModifiedBy>MICHELE M RANSOM</cp:lastModifiedBy>
  <cp:revision>9</cp:revision>
  <dcterms:created xsi:type="dcterms:W3CDTF">2019-01-08T14:01:51Z</dcterms:created>
  <dcterms:modified xsi:type="dcterms:W3CDTF">2019-01-09T19:12:24Z</dcterms:modified>
</cp:coreProperties>
</file>