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8" r:id="rId4"/>
    <p:sldId id="279" r:id="rId5"/>
    <p:sldId id="269" r:id="rId6"/>
    <p:sldId id="270" r:id="rId7"/>
    <p:sldId id="271" r:id="rId8"/>
    <p:sldId id="262" r:id="rId9"/>
    <p:sldId id="263" r:id="rId10"/>
    <p:sldId id="274" r:id="rId11"/>
    <p:sldId id="275" r:id="rId12"/>
    <p:sldId id="276" r:id="rId13"/>
    <p:sldId id="261" r:id="rId14"/>
    <p:sldId id="258" r:id="rId15"/>
    <p:sldId id="272" r:id="rId16"/>
    <p:sldId id="259" r:id="rId17"/>
    <p:sldId id="265" r:id="rId18"/>
    <p:sldId id="264" r:id="rId19"/>
    <p:sldId id="266" r:id="rId20"/>
    <p:sldId id="267" r:id="rId21"/>
    <p:sldId id="280" r:id="rId22"/>
    <p:sldId id="268" r:id="rId23"/>
    <p:sldId id="273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2FD"/>
    <a:srgbClr val="23BAFD"/>
    <a:srgbClr val="11DD92"/>
    <a:srgbClr val="07F438"/>
    <a:srgbClr val="1AA7FD"/>
    <a:srgbClr val="2CFDBA"/>
    <a:srgbClr val="44E5F4"/>
    <a:srgbClr val="F50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6AEF-83F3-CB46-8E5A-36D26961D32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674F-19EB-5F46-AE4E-0BAA545CA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Bienvenidos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Exploratory Spanish Day 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2356"/>
            <a:ext cx="8229600" cy="958789"/>
          </a:xfrm>
        </p:spPr>
        <p:txBody>
          <a:bodyPr/>
          <a:lstStyle/>
          <a:p>
            <a:r>
              <a:rPr lang="en-US" dirty="0">
                <a:solidFill>
                  <a:srgbClr val="F50666"/>
                </a:solidFill>
              </a:rPr>
              <a:t>What you should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855433"/>
            <a:ext cx="8968154" cy="486579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You are tested on reading, writing, listening &amp; speaking Spanish.</a:t>
            </a: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 There is a website built to help them practice.            			</a:t>
            </a:r>
            <a:r>
              <a:rPr lang="en-US" sz="3900" dirty="0" err="1">
                <a:solidFill>
                  <a:srgbClr val="FFFF00"/>
                </a:solidFill>
              </a:rPr>
              <a:t>katebondspanish.weebly.com</a:t>
            </a:r>
            <a:endParaRPr lang="en-US" sz="39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3.Writing Spanish includes spelling correctly.</a:t>
            </a: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8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767"/>
            <a:ext cx="8229600" cy="1127463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F50666"/>
                </a:solidFill>
              </a:rPr>
              <a:t>What you should know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25950"/>
            <a:ext cx="9144000" cy="4532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4. You have a semester long project broken        		 into 4 parts. 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5. There is no textbook for this class.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	You build you own in your </a:t>
            </a:r>
            <a:r>
              <a:rPr lang="en-US" sz="3600" dirty="0" err="1">
                <a:solidFill>
                  <a:schemeClr val="bg1"/>
                </a:solidFill>
              </a:rPr>
              <a:t>compostion</a:t>
            </a:r>
            <a:r>
              <a:rPr lang="en-US" sz="3600" dirty="0">
                <a:solidFill>
                  <a:schemeClr val="bg1"/>
                </a:solidFill>
              </a:rPr>
              <a:t> book.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55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1750"/>
            <a:ext cx="8229600" cy="852257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baseline="30000" dirty="0">
                <a:solidFill>
                  <a:srgbClr val="FFFF00"/>
                </a:solidFill>
              </a:rPr>
              <a:t>th</a:t>
            </a:r>
            <a:r>
              <a:rPr lang="en-US" dirty="0">
                <a:solidFill>
                  <a:srgbClr val="FFFF00"/>
                </a:solidFill>
              </a:rPr>
              <a:t> inning stretch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04008"/>
            <a:ext cx="9144000" cy="4022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bg2"/>
                </a:solidFill>
              </a:rPr>
              <a:t>TAKE A BREAK EVERYBODY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2"/>
                </a:solidFill>
              </a:rPr>
              <a:t>YOU’VE BEEN TALKED AT TOO MUCH!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44E5F4"/>
                </a:solidFill>
              </a:rPr>
              <a:t>Stand up and stretch.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FFFF00"/>
                </a:solidFill>
              </a:rPr>
              <a:t>Raise a hand. Wait to be called on.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FFFF00"/>
                </a:solidFill>
              </a:rPr>
              <a:t>Ask your questions.</a:t>
            </a:r>
          </a:p>
        </p:txBody>
      </p:sp>
    </p:spTree>
    <p:extLst>
      <p:ext uri="{BB962C8B-B14F-4D97-AF65-F5344CB8AC3E}">
        <p14:creationId xmlns:p14="http://schemas.microsoft.com/office/powerpoint/2010/main" val="473480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BACK OF INDEX CARD</a:t>
            </a:r>
            <a:r>
              <a:rPr lang="is-IS" dirty="0">
                <a:solidFill>
                  <a:srgbClr val="C00000"/>
                </a:solidFill>
              </a:rPr>
              <a:t>…REALLY!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58" r="-5458"/>
          <a:stretch>
            <a:fillRect/>
          </a:stretch>
        </p:blipFill>
        <p:spPr bwMode="auto"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995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87" y="852256"/>
            <a:ext cx="9019713" cy="74794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50666"/>
                </a:solidFill>
              </a:rPr>
              <a:t>Back of the card-Answer in full sentences.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8965010" cy="5061679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1. On a scale of 1-10 how confident are you about your ability to learn a new language?</a:t>
            </a:r>
          </a:p>
          <a:p>
            <a:pPr>
              <a:buNone/>
            </a:pPr>
            <a:r>
              <a:rPr lang="en-US" dirty="0">
                <a:solidFill>
                  <a:srgbClr val="07F438"/>
                </a:solidFill>
              </a:rPr>
              <a:t>2. What kind of grades do you get in English?</a:t>
            </a:r>
          </a:p>
          <a:p>
            <a:pPr>
              <a:buNone/>
            </a:pPr>
            <a:r>
              <a:rPr lang="en-US" dirty="0">
                <a:solidFill>
                  <a:srgbClr val="11DD92"/>
                </a:solidFill>
              </a:rPr>
              <a:t>3. What languages other than English do you Speak</a:t>
            </a:r>
          </a:p>
          <a:p>
            <a:pPr>
              <a:buNone/>
            </a:pPr>
            <a:r>
              <a:rPr lang="en-US" dirty="0">
                <a:solidFill>
                  <a:srgbClr val="23BAFD"/>
                </a:solidFill>
              </a:rPr>
              <a:t>4. What languages other than English can you read and write? 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5. Where outside of the USA do you want to travel on vacation? What do you want to see/do?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9441"/>
            <a:ext cx="8229600" cy="213948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I’d rather work things out in class with a laugh and an understanding</a:t>
            </a:r>
            <a:r>
              <a:rPr lang="is-IS" sz="4000" dirty="0">
                <a:solidFill>
                  <a:srgbClr val="FFFF00"/>
                </a:solidFill>
              </a:rPr>
              <a:t>….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8922"/>
            <a:ext cx="8229600" cy="3117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4000" dirty="0">
                <a:solidFill>
                  <a:srgbClr val="FFFF00"/>
                </a:solidFill>
              </a:rPr>
              <a:t>     ……</a:t>
            </a:r>
            <a:r>
              <a:rPr lang="en-US" sz="4000" dirty="0">
                <a:solidFill>
                  <a:srgbClr val="FFFF00"/>
                </a:solidFill>
              </a:rPr>
              <a:t>but I have no problem asking for help from home.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2CFDBA"/>
                </a:solidFill>
              </a:rPr>
              <a:t>             Please remember,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2CFDBA"/>
                </a:solidFill>
              </a:rPr>
              <a:t>       I’m somebody’s Mama too.</a:t>
            </a:r>
          </a:p>
        </p:txBody>
      </p:sp>
    </p:spTree>
    <p:extLst>
      <p:ext uri="{BB962C8B-B14F-4D97-AF65-F5344CB8AC3E}">
        <p14:creationId xmlns:p14="http://schemas.microsoft.com/office/powerpoint/2010/main" val="389832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685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Yep it’s a real class…for a grade.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6428"/>
            <a:ext cx="9144000" cy="570157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You are NEVER excused from this class because some other teacher wants you to help her/or to finish a project/or do make up work for another class</a:t>
            </a:r>
            <a:r>
              <a:rPr lang="en-US" sz="3600" dirty="0">
                <a:solidFill>
                  <a:srgbClr val="FFFF00"/>
                </a:solidFill>
              </a:rPr>
              <a:t>.</a:t>
            </a:r>
          </a:p>
          <a:p>
            <a:r>
              <a:rPr lang="en-US" sz="3600" dirty="0">
                <a:solidFill>
                  <a:srgbClr val="FF6600"/>
                </a:solidFill>
              </a:rPr>
              <a:t>I do not invent work for you the do to pretend you passed my class. There is no extra credit.</a:t>
            </a:r>
          </a:p>
          <a:p>
            <a:r>
              <a:rPr lang="en-US" sz="3600" dirty="0">
                <a:solidFill>
                  <a:srgbClr val="7030A0"/>
                </a:solidFill>
              </a:rPr>
              <a:t>If you want to pass with ease and a High GPA you are expected to be here, to participate and to do high quality work with attention to detail.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406"/>
            <a:ext cx="8229600" cy="69245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Life happens….</a:t>
            </a:r>
          </a:p>
        </p:txBody>
      </p:sp>
      <p:pic>
        <p:nvPicPr>
          <p:cNvPr id="4" name="Content Placeholder 3" descr="http://ts1.mm.bing.net/th?&amp;id=HN.608010147958292608&amp;w=300&amp;h=300&amp;c=0&amp;pid=1.9&amp;rs=0&amp;p=0"/>
          <p:cNvPicPr>
            <a:picLocks noGrp="1"/>
          </p:cNvPicPr>
          <p:nvPr>
            <p:ph idx="1"/>
          </p:nvPr>
        </p:nvPicPr>
        <p:blipFill>
          <a:blip r:embed="rId2"/>
          <a:srcRect l="-53706" r="-53706"/>
          <a:stretch>
            <a:fillRect/>
          </a:stretch>
        </p:blipFill>
        <p:spPr bwMode="auto">
          <a:xfrm>
            <a:off x="457200" y="2041864"/>
            <a:ext cx="8229600" cy="408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336"/>
            <a:ext cx="8229600" cy="74572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….so what to do when it does.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05016"/>
            <a:ext cx="9144000" cy="5303321"/>
          </a:xfrm>
          <a:solidFill>
            <a:schemeClr val="bg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Resubmitting work- with in 3 days of original date. Permission first. Original stapled to it.</a:t>
            </a:r>
          </a:p>
          <a:p>
            <a:r>
              <a:rPr lang="en-US" dirty="0">
                <a:solidFill>
                  <a:srgbClr val="FFFF00"/>
                </a:solidFill>
              </a:rPr>
              <a:t>Illness- you have 3 days to make up work. All work posted daily on web site.</a:t>
            </a:r>
          </a:p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Extended absences- individually arranged.</a:t>
            </a:r>
          </a:p>
          <a:p>
            <a:r>
              <a:rPr lang="en-US" dirty="0">
                <a:solidFill>
                  <a:srgbClr val="FFFF00"/>
                </a:solidFill>
              </a:rPr>
              <a:t>Suspensions-All work posted on website. </a:t>
            </a:r>
            <a:r>
              <a:rPr lang="en-US" b="1" u="sng" dirty="0">
                <a:solidFill>
                  <a:schemeClr val="bg1">
                    <a:lumMod val="95000"/>
                  </a:schemeClr>
                </a:solidFill>
              </a:rPr>
              <a:t>I will not invent work that covers interactive activities for which grades were taken.</a:t>
            </a:r>
            <a:r>
              <a:rPr lang="en-US" dirty="0">
                <a:solidFill>
                  <a:srgbClr val="FFFF00"/>
                </a:solidFill>
              </a:rPr>
              <a:t> All work is on website. You are expected to spend the class time (50 minutes) practicing your speaking, reading and listening skills on the website.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256"/>
            <a:ext cx="8229600" cy="69245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Directions and do-overs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39" r="-25339"/>
          <a:stretch>
            <a:fillRect/>
          </a:stretch>
        </p:blipFill>
        <p:spPr bwMode="auto">
          <a:xfrm>
            <a:off x="533400" y="1544714"/>
            <a:ext cx="8153400" cy="5237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173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68" y="807868"/>
            <a:ext cx="8982132" cy="122511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Find your seat and index cards.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 err="1">
                <a:solidFill>
                  <a:srgbClr val="FFFF00"/>
                </a:solidFill>
              </a:rPr>
              <a:t>Hazlo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ahora</a:t>
            </a:r>
            <a:r>
              <a:rPr lang="en-US" b="1" dirty="0">
                <a:solidFill>
                  <a:srgbClr val="FFFF00"/>
                </a:solidFill>
              </a:rPr>
              <a:t> = Do it now!  (aka-Bell work)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8699"/>
            <a:ext cx="9144000" cy="467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3BAFD"/>
                </a:solidFill>
              </a:rPr>
              <a:t>Take one index card out of the box. Write Emergency info on card in- case of Tornados </a:t>
            </a:r>
            <a:r>
              <a:rPr lang="en-US" dirty="0">
                <a:solidFill>
                  <a:schemeClr val="bg2"/>
                </a:solidFill>
              </a:rPr>
              <a:t>Emergency phone numbers will be loaded into my cell with Phone </a:t>
            </a:r>
            <a:r>
              <a:rPr lang="en-US" dirty="0" err="1">
                <a:solidFill>
                  <a:schemeClr val="bg2"/>
                </a:solidFill>
              </a:rPr>
              <a:t>Vite</a:t>
            </a:r>
            <a:r>
              <a:rPr lang="en-US" dirty="0">
                <a:solidFill>
                  <a:schemeClr val="bg2"/>
                </a:solidFill>
              </a:rPr>
              <a:t>- I make one call &amp; everybody is contacted at once.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1. Your Last name, First name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2. Full Name of the adult I’m contacting AND their relation to you. (mom/dad/grandmother</a:t>
            </a:r>
            <a:r>
              <a:rPr lang="is-IS" dirty="0">
                <a:solidFill>
                  <a:srgbClr val="FFFF00"/>
                </a:solidFill>
              </a:rPr>
              <a:t>…</a:t>
            </a:r>
            <a:r>
              <a:rPr lang="en-US" dirty="0" err="1">
                <a:solidFill>
                  <a:srgbClr val="FFFF00"/>
                </a:solidFill>
              </a:rPr>
              <a:t>ect</a:t>
            </a:r>
            <a:r>
              <a:rPr lang="en-US" dirty="0">
                <a:solidFill>
                  <a:srgbClr val="FFFF00"/>
                </a:solidFill>
              </a:rPr>
              <a:t>.)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3. Anything YOU think I should know</a:t>
            </a:r>
            <a:r>
              <a:rPr lang="is-IS" dirty="0">
                <a:solidFill>
                  <a:srgbClr val="FFFF00"/>
                </a:solidFill>
              </a:rPr>
              <a:t>…</a:t>
            </a:r>
            <a:r>
              <a:rPr lang="en-US" dirty="0">
                <a:solidFill>
                  <a:srgbClr val="FFFF00"/>
                </a:solidFill>
              </a:rPr>
              <a:t> just in case.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77" y="719090"/>
            <a:ext cx="9055223" cy="1038689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Directions are one thing-tutoring is another.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5432"/>
            <a:ext cx="9144000" cy="5002567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Afterschool tutoring- 3:30 to 4:00 Tuesdays &amp; Thursdays. It  requires signed permission form with on time parental pickup.</a:t>
            </a:r>
          </a:p>
          <a:p>
            <a:pPr>
              <a:buNone/>
            </a:pPr>
            <a:r>
              <a:rPr lang="en-US" sz="3600" dirty="0">
                <a:solidFill>
                  <a:srgbClr val="FFFF00"/>
                </a:solidFill>
              </a:rPr>
              <a:t>(I have my own child to pick up and am not a babysitting service.)</a:t>
            </a:r>
          </a:p>
          <a:p>
            <a:r>
              <a:rPr lang="en-US" sz="3600" dirty="0">
                <a:solidFill>
                  <a:srgbClr val="F2F2F2"/>
                </a:solidFill>
              </a:rPr>
              <a:t>I will not tutor is kids who goof off during class wasting class time and want my personal time for free after school.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¿¿¿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Preguntas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18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Syllabus</a:t>
            </a:r>
            <a:r>
              <a:rPr lang="es-ES_tradnl" dirty="0"/>
              <a:t> </a:t>
            </a:r>
            <a:r>
              <a:rPr lang="es-ES_tradnl" dirty="0" err="1"/>
              <a:t>Scavenger</a:t>
            </a:r>
            <a:r>
              <a:rPr lang="es-ES_tradnl" dirty="0"/>
              <a:t> Hunt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5594"/>
            <a:ext cx="9144000" cy="54913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/>
              <a:t>You are too intelligent and too old for me to read the syllabus to you. </a:t>
            </a:r>
          </a:p>
          <a:p>
            <a:r>
              <a:rPr lang="en-US" dirty="0"/>
              <a:t>After reading the directions, work with the person beside you to find and answer the questions on they Syllabus Scavenger Hunt. </a:t>
            </a:r>
          </a:p>
          <a:p>
            <a:r>
              <a:rPr lang="en-US" dirty="0"/>
              <a:t>You will get 50% cut out of your grade if you do not answer writing complete sentences. </a:t>
            </a:r>
          </a:p>
          <a:p>
            <a:r>
              <a:rPr lang="en-US" dirty="0"/>
              <a:t>Work in pairs to find and answer the questions on the Scavenger  Hunt.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>
                <a:solidFill>
                  <a:srgbClr val="F50666"/>
                </a:solidFill>
              </a:rPr>
              <a:t>Please!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50666"/>
                </a:solidFill>
              </a:rPr>
              <a:t>Read your parent letter.</a:t>
            </a:r>
          </a:p>
          <a:p>
            <a:pPr marL="0" indent="0">
              <a:buNone/>
            </a:pPr>
            <a:endParaRPr lang="en-US" dirty="0">
              <a:solidFill>
                <a:srgbClr val="F50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2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F438"/>
                </a:solidFill>
              </a:rPr>
              <a:t>MAÑANA –¿</a:t>
            </a:r>
            <a:r>
              <a:rPr lang="en-US" dirty="0" err="1">
                <a:solidFill>
                  <a:srgbClr val="07F438"/>
                </a:solidFill>
              </a:rPr>
              <a:t>Qué</a:t>
            </a:r>
            <a:r>
              <a:rPr lang="en-US" dirty="0">
                <a:solidFill>
                  <a:srgbClr val="07F438"/>
                </a:solidFill>
              </a:rPr>
              <a:t> </a:t>
            </a:r>
            <a:r>
              <a:rPr lang="en-US" dirty="0" err="1">
                <a:solidFill>
                  <a:srgbClr val="07F438"/>
                </a:solidFill>
              </a:rPr>
              <a:t>vamos</a:t>
            </a:r>
            <a:r>
              <a:rPr lang="en-US" dirty="0">
                <a:solidFill>
                  <a:srgbClr val="07F438"/>
                </a:solidFill>
              </a:rPr>
              <a:t> </a:t>
            </a:r>
            <a:r>
              <a:rPr lang="en-US" dirty="0" err="1">
                <a:solidFill>
                  <a:srgbClr val="07F438"/>
                </a:solidFill>
              </a:rPr>
              <a:t>hacer</a:t>
            </a:r>
            <a:r>
              <a:rPr lang="en-US" dirty="0">
                <a:solidFill>
                  <a:srgbClr val="07F438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1. fire drill</a:t>
            </a:r>
          </a:p>
          <a:p>
            <a:r>
              <a:rPr lang="en-US" sz="4400" dirty="0">
                <a:solidFill>
                  <a:srgbClr val="FFFF00"/>
                </a:solidFill>
              </a:rPr>
              <a:t>2. Getting to know you? </a:t>
            </a:r>
          </a:p>
          <a:p>
            <a:r>
              <a:rPr lang="en-US" sz="4400" dirty="0"/>
              <a:t>3. The Spanish speaking world.</a:t>
            </a:r>
          </a:p>
          <a:p>
            <a:r>
              <a:rPr lang="en-US" sz="4400" dirty="0"/>
              <a:t>4. Pick one get one.</a:t>
            </a:r>
          </a:p>
        </p:txBody>
      </p:sp>
    </p:spTree>
    <p:extLst>
      <p:ext uri="{BB962C8B-B14F-4D97-AF65-F5344CB8AC3E}">
        <p14:creationId xmlns:p14="http://schemas.microsoft.com/office/powerpoint/2010/main" val="263722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2 questions asked every year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CCFFCC"/>
                </a:solidFill>
              </a:rPr>
              <a:t>What do I need for class?</a:t>
            </a:r>
          </a:p>
          <a:p>
            <a:r>
              <a:rPr lang="en-US" sz="4800" dirty="0">
                <a:solidFill>
                  <a:srgbClr val="CCFFCC"/>
                </a:solidFill>
              </a:rPr>
              <a:t>What are we going to do?         I don’t know how to learn a foreign language. </a:t>
            </a:r>
          </a:p>
        </p:txBody>
      </p:sp>
    </p:spTree>
    <p:extLst>
      <p:ext uri="{BB962C8B-B14F-4D97-AF65-F5344CB8AC3E}">
        <p14:creationId xmlns:p14="http://schemas.microsoft.com/office/powerpoint/2010/main" val="165123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93" y="274638"/>
            <a:ext cx="8833593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CCFFCC"/>
                </a:solidFill>
              </a:rPr>
              <a:t>You are already a language master!!!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93" y="1600200"/>
            <a:ext cx="9011307" cy="52578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YOU SPEAK ENGLISH!!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	THIS IS A LEVEL 3 DIFFICULTY LANGUAGE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SPANISH IS A LEVEL 1!!!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WHAT WE ARE DOING THIS WEEK IS REMINDING YOU HOW YOU LEARNED IN THE FIRST PLACE AND DOING IT AGAIN IN SPANISH</a:t>
            </a:r>
            <a:r>
              <a:rPr lang="en-US" sz="3600" dirty="0">
                <a:solidFill>
                  <a:srgbClr val="FFFF00"/>
                </a:solidFill>
                <a:sym typeface="Wingdings"/>
              </a:rPr>
              <a:t>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1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900" dirty="0">
                <a:solidFill>
                  <a:srgbClr val="44E5F4"/>
                </a:solidFill>
              </a:rPr>
              <a:t>¿Qué necesito para clase?</a:t>
            </a:r>
            <a:br>
              <a:rPr lang="en-US" sz="4900" dirty="0">
                <a:solidFill>
                  <a:srgbClr val="44E5F4"/>
                </a:solidFill>
              </a:rPr>
            </a:b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Composition book any color</a:t>
            </a:r>
          </a:p>
          <a:p>
            <a:r>
              <a:rPr lang="en-US" dirty="0">
                <a:solidFill>
                  <a:srgbClr val="FFFF00"/>
                </a:solidFill>
              </a:rPr>
              <a:t>Pencils +Extra lead if you use mechanical pencils</a:t>
            </a:r>
          </a:p>
          <a:p>
            <a:r>
              <a:rPr lang="en-US" dirty="0">
                <a:solidFill>
                  <a:srgbClr val="FFFF00"/>
                </a:solidFill>
              </a:rPr>
              <a:t>Color pencils</a:t>
            </a:r>
          </a:p>
          <a:p>
            <a:r>
              <a:rPr lang="en-US" dirty="0">
                <a:solidFill>
                  <a:srgbClr val="FFFF00"/>
                </a:solidFill>
              </a:rPr>
              <a:t>Glue sticks </a:t>
            </a:r>
            <a:r>
              <a:rPr lang="en-US" dirty="0" err="1">
                <a:solidFill>
                  <a:srgbClr val="FFFF00"/>
                </a:solidFill>
              </a:rPr>
              <a:t>apx</a:t>
            </a:r>
            <a:r>
              <a:rPr lang="en-US" dirty="0">
                <a:solidFill>
                  <a:srgbClr val="FFFF00"/>
                </a:solidFill>
              </a:rPr>
              <a:t> 6. (keep one on you at all times)</a:t>
            </a:r>
          </a:p>
          <a:p>
            <a:r>
              <a:rPr lang="en-US" dirty="0">
                <a:solidFill>
                  <a:srgbClr val="FFFF00"/>
                </a:solidFill>
              </a:rPr>
              <a:t>A folder  </a:t>
            </a:r>
          </a:p>
          <a:p>
            <a:r>
              <a:rPr lang="en-US" dirty="0">
                <a:solidFill>
                  <a:srgbClr val="FFFF00"/>
                </a:solidFill>
              </a:rPr>
              <a:t>Paper </a:t>
            </a:r>
          </a:p>
          <a:p>
            <a:r>
              <a:rPr lang="en-US" dirty="0">
                <a:solidFill>
                  <a:srgbClr val="FFFF00"/>
                </a:solidFill>
              </a:rPr>
              <a:t>Kleenex OR hand sanitizer to keep you healthy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5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Fly In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Fly In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E5F4"/>
                </a:solidFill>
              </a:rPr>
              <a:t>¿</a:t>
            </a:r>
            <a:r>
              <a:rPr lang="en-US" dirty="0" err="1">
                <a:solidFill>
                  <a:srgbClr val="44E5F4"/>
                </a:solidFill>
              </a:rPr>
              <a:t>Cuándo</a:t>
            </a:r>
            <a:r>
              <a:rPr lang="en-US" dirty="0">
                <a:solidFill>
                  <a:srgbClr val="44E5F4"/>
                </a:solidFill>
              </a:rPr>
              <a:t> </a:t>
            </a:r>
            <a:r>
              <a:rPr lang="en-US" dirty="0" err="1">
                <a:solidFill>
                  <a:srgbClr val="44E5F4"/>
                </a:solidFill>
              </a:rPr>
              <a:t>necesito</a:t>
            </a:r>
            <a:r>
              <a:rPr lang="en-US" dirty="0">
                <a:solidFill>
                  <a:srgbClr val="44E5F4"/>
                </a:solidFill>
              </a:rPr>
              <a:t> mi material?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Lunes, el </a:t>
            </a:r>
            <a:r>
              <a:rPr lang="en-US" sz="4400" dirty="0" err="1">
                <a:solidFill>
                  <a:schemeClr val="bg1"/>
                </a:solidFill>
              </a:rPr>
              <a:t>catorce</a:t>
            </a:r>
            <a:r>
              <a:rPr lang="en-US" sz="4400" dirty="0">
                <a:solidFill>
                  <a:schemeClr val="bg1"/>
                </a:solidFill>
              </a:rPr>
              <a:t> (14) de </a:t>
            </a:r>
            <a:r>
              <a:rPr lang="en-US" sz="4400" dirty="0" err="1">
                <a:solidFill>
                  <a:schemeClr val="bg1"/>
                </a:solidFill>
              </a:rPr>
              <a:t>enero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     </a:t>
            </a:r>
            <a:r>
              <a:rPr lang="en-US" sz="4000" dirty="0">
                <a:solidFill>
                  <a:schemeClr val="bg1"/>
                </a:solidFill>
              </a:rPr>
              <a:t>(Monday, the 14</a:t>
            </a:r>
            <a:r>
              <a:rPr lang="en-US" sz="4000" baseline="30000" dirty="0">
                <a:solidFill>
                  <a:schemeClr val="bg1"/>
                </a:solidFill>
              </a:rPr>
              <a:t>th</a:t>
            </a:r>
            <a:r>
              <a:rPr lang="en-US" sz="4000" dirty="0">
                <a:solidFill>
                  <a:schemeClr val="bg1"/>
                </a:solidFill>
              </a:rPr>
              <a:t> of January)</a:t>
            </a:r>
          </a:p>
        </p:txBody>
      </p:sp>
    </p:spTree>
    <p:extLst>
      <p:ext uri="{BB962C8B-B14F-4D97-AF65-F5344CB8AC3E}">
        <p14:creationId xmlns:p14="http://schemas.microsoft.com/office/powerpoint/2010/main" val="96179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849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4E5F4"/>
                </a:solidFill>
              </a:rPr>
              <a:t>What do I need to do to be successful?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7385"/>
            <a:ext cx="8229600" cy="3898778"/>
          </a:xfrm>
        </p:spPr>
        <p:txBody>
          <a:bodyPr/>
          <a:lstStyle/>
          <a:p>
            <a:r>
              <a:rPr lang="en-US" sz="5400" dirty="0">
                <a:solidFill>
                  <a:srgbClr val="23BAFD"/>
                </a:solidFill>
              </a:rPr>
              <a:t>Have fun and do the work!</a:t>
            </a:r>
          </a:p>
          <a:p>
            <a:r>
              <a:rPr lang="en-US" sz="5400" dirty="0">
                <a:solidFill>
                  <a:srgbClr val="23BAFD"/>
                </a:solidFill>
              </a:rPr>
              <a:t>Practice EVERY day!</a:t>
            </a:r>
          </a:p>
          <a:p>
            <a:r>
              <a:rPr lang="en-US" sz="5400" dirty="0">
                <a:solidFill>
                  <a:srgbClr val="23BAFD"/>
                </a:solidFill>
              </a:rPr>
              <a:t>Learn from your mistakes!</a:t>
            </a:r>
          </a:p>
          <a:p>
            <a:pPr marL="0" indent="0">
              <a:buNone/>
            </a:pPr>
            <a:endParaRPr lang="en-US" dirty="0">
              <a:solidFill>
                <a:srgbClr val="23BAFD"/>
              </a:solidFill>
            </a:endParaRPr>
          </a:p>
          <a:p>
            <a:endParaRPr lang="en-US" dirty="0">
              <a:solidFill>
                <a:srgbClr val="23BA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2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4500"/>
            <a:ext cx="8229600" cy="5831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660066"/>
                </a:solidFill>
              </a:rPr>
              <a:t>A few things to know…</a:t>
            </a:r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812" r="-5181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76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251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1" name="Content Placeholder 10" descr="mem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89" r="-8489"/>
          <a:stretch>
            <a:fillRect/>
          </a:stretch>
        </p:blipFill>
        <p:spPr>
          <a:xfrm>
            <a:off x="-628814" y="998648"/>
            <a:ext cx="10409422" cy="572478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822</Words>
  <Application>Microsoft Office PowerPoint</Application>
  <PresentationFormat>On-screen Show (4:3)</PresentationFormat>
  <Paragraphs>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Bienvenidos</vt:lpstr>
      <vt:lpstr>Find your seat and index cards. Hazlo ahora = Do it now!  (aka-Bell work)</vt:lpstr>
      <vt:lpstr>2 questions asked every year </vt:lpstr>
      <vt:lpstr>You are already a language master!!!</vt:lpstr>
      <vt:lpstr>¿Qué necesito para clase? </vt:lpstr>
      <vt:lpstr>¿Cuándo necesito mi material?</vt:lpstr>
      <vt:lpstr>What do I need to do to be successful?</vt:lpstr>
      <vt:lpstr>A few things to know…</vt:lpstr>
      <vt:lpstr>PowerPoint Presentation</vt:lpstr>
      <vt:lpstr>What you should know</vt:lpstr>
      <vt:lpstr>What you should know (continued)</vt:lpstr>
      <vt:lpstr>7th inning stretch</vt:lpstr>
      <vt:lpstr>BACK OF INDEX CARD…REALLY!</vt:lpstr>
      <vt:lpstr>Back of the card-Answer in full sentences.</vt:lpstr>
      <vt:lpstr>I’d rather work things out in class with a laugh and an understanding….</vt:lpstr>
      <vt:lpstr>Yep it’s a real class…for a grade.</vt:lpstr>
      <vt:lpstr>Life happens….</vt:lpstr>
      <vt:lpstr>….so what to do when it does.</vt:lpstr>
      <vt:lpstr>Directions and do-overs</vt:lpstr>
      <vt:lpstr>Directions are one thing-tutoring is another.</vt:lpstr>
      <vt:lpstr>¿¿¿Preguntas???</vt:lpstr>
      <vt:lpstr>Syllabus Scavenger Hunt</vt:lpstr>
      <vt:lpstr>PowerPoint Presentation</vt:lpstr>
      <vt:lpstr>MAÑANA –¿Qué vamos hacer?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Administrator</dc:creator>
  <cp:lastModifiedBy>MICHELE M RANSOM</cp:lastModifiedBy>
  <cp:revision>22</cp:revision>
  <dcterms:created xsi:type="dcterms:W3CDTF">2016-01-05T00:10:36Z</dcterms:created>
  <dcterms:modified xsi:type="dcterms:W3CDTF">2019-01-07T17:26:11Z</dcterms:modified>
</cp:coreProperties>
</file>