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6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8E32-F5A5-314F-921E-0EFE5583F16A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A2A0-74F5-C842-9232-5B38E72B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0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8E32-F5A5-314F-921E-0EFE5583F16A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A2A0-74F5-C842-9232-5B38E72B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0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8E32-F5A5-314F-921E-0EFE5583F16A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A2A0-74F5-C842-9232-5B38E72B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6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8E32-F5A5-314F-921E-0EFE5583F16A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A2A0-74F5-C842-9232-5B38E72B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1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8E32-F5A5-314F-921E-0EFE5583F16A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A2A0-74F5-C842-9232-5B38E72B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7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8E32-F5A5-314F-921E-0EFE5583F16A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A2A0-74F5-C842-9232-5B38E72B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8E32-F5A5-314F-921E-0EFE5583F16A}" type="datetimeFigureOut">
              <a:rPr lang="en-US" smtClean="0"/>
              <a:t>1/21/19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A2A0-74F5-C842-9232-5B38E72B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0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8E32-F5A5-314F-921E-0EFE5583F16A}" type="datetimeFigureOut">
              <a:rPr lang="en-US" smtClean="0"/>
              <a:t>1/21/19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A2A0-74F5-C842-9232-5B38E72B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9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8E32-F5A5-314F-921E-0EFE5583F16A}" type="datetimeFigureOut">
              <a:rPr lang="en-US" smtClean="0"/>
              <a:t>1/21/19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A2A0-74F5-C842-9232-5B38E72B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7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8E32-F5A5-314F-921E-0EFE5583F16A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A2A0-74F5-C842-9232-5B38E72B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8E32-F5A5-314F-921E-0EFE5583F16A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A2A0-74F5-C842-9232-5B38E72B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08E32-F5A5-314F-921E-0EFE5583F16A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6A2A0-74F5-C842-9232-5B38E72B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4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55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6600" dirty="0" smtClean="0"/>
              <a:t>  10 &amp; 7</a:t>
            </a:r>
          </a:p>
          <a:p>
            <a:r>
              <a:rPr lang="en-US" sz="6600" dirty="0" err="1" smtClean="0"/>
              <a:t>Diec</a:t>
            </a:r>
            <a:r>
              <a:rPr lang="en-US" sz="6600" dirty="0" err="1" smtClean="0">
                <a:solidFill>
                  <a:srgbClr val="FF0000"/>
                </a:solidFill>
              </a:rPr>
              <a:t>i</a:t>
            </a:r>
            <a:r>
              <a:rPr lang="en-US" sz="6600" dirty="0" err="1" smtClean="0"/>
              <a:t>siete</a:t>
            </a:r>
            <a:endParaRPr lang="en-US" sz="6600" dirty="0" smtClean="0"/>
          </a:p>
          <a:p>
            <a:pPr marL="0" indent="0">
              <a:buNone/>
            </a:pPr>
            <a:r>
              <a:rPr lang="en-US" sz="6600" dirty="0"/>
              <a:t> </a:t>
            </a:r>
            <a:r>
              <a:rPr lang="en-US" sz="6600" dirty="0" smtClean="0"/>
              <a:t>   10 &amp;  8</a:t>
            </a:r>
          </a:p>
          <a:p>
            <a:r>
              <a:rPr lang="en-US" sz="6600" dirty="0" err="1" smtClean="0"/>
              <a:t>Diec</a:t>
            </a:r>
            <a:r>
              <a:rPr lang="en-US" sz="6600" dirty="0" err="1" smtClean="0">
                <a:solidFill>
                  <a:srgbClr val="FF0000"/>
                </a:solidFill>
              </a:rPr>
              <a:t>i</a:t>
            </a:r>
            <a:r>
              <a:rPr lang="en-US" sz="6600" dirty="0" err="1" smtClean="0"/>
              <a:t>ocho</a:t>
            </a:r>
            <a:endParaRPr lang="en-US" sz="6600" dirty="0" smtClean="0"/>
          </a:p>
          <a:p>
            <a:pPr marL="0" indent="0">
              <a:buNone/>
            </a:pPr>
            <a:r>
              <a:rPr lang="en-US" sz="6600" dirty="0" smtClean="0"/>
              <a:t>    10 &amp;  9</a:t>
            </a:r>
          </a:p>
          <a:p>
            <a:r>
              <a:rPr lang="en-US" sz="6600" dirty="0" err="1" smtClean="0"/>
              <a:t>diec</a:t>
            </a:r>
            <a:r>
              <a:rPr lang="en-US" sz="6600" dirty="0" err="1" smtClean="0">
                <a:solidFill>
                  <a:srgbClr val="FF0000"/>
                </a:solidFill>
              </a:rPr>
              <a:t>i</a:t>
            </a:r>
            <a:r>
              <a:rPr lang="en-US" sz="6600" dirty="0" err="1" smtClean="0"/>
              <a:t>nueve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70014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20’s work in a very similar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20= </a:t>
            </a:r>
            <a:r>
              <a:rPr lang="en-US" dirty="0" err="1" smtClean="0"/>
              <a:t>veinte</a:t>
            </a:r>
            <a:endParaRPr lang="en-US" dirty="0" smtClean="0"/>
          </a:p>
          <a:p>
            <a:r>
              <a:rPr lang="en-US" dirty="0" smtClean="0"/>
              <a:t>21 =  20 &amp; 1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veinte</a:t>
            </a:r>
            <a:r>
              <a:rPr lang="en-US" dirty="0" smtClean="0"/>
              <a:t>  y   </a:t>
            </a:r>
            <a:r>
              <a:rPr lang="en-US" dirty="0" err="1" smtClean="0"/>
              <a:t>uno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					(cut off the E turn y into I)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Veint</a:t>
            </a:r>
            <a:r>
              <a:rPr lang="en-US" dirty="0" smtClean="0"/>
              <a:t>  I   </a:t>
            </a:r>
            <a:r>
              <a:rPr lang="en-US" dirty="0" err="1" smtClean="0"/>
              <a:t>uno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veintiuno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11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22 to 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38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Glue in </a:t>
            </a:r>
            <a:r>
              <a:rPr lang="en-US" smtClean="0"/>
              <a:t>new vocabulary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08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1434"/>
            <a:ext cx="9144000" cy="65965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sz="36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Fecha</a:t>
            </a:r>
            <a:r>
              <a:rPr lang="es-ES_tradnl" sz="3600" dirty="0" smtClean="0">
                <a:solidFill>
                  <a:srgbClr val="660066"/>
                </a:solidFill>
                <a:latin typeface="Noteworthy Bold"/>
                <a:cs typeface="Noteworthy Bold"/>
              </a:rPr>
              <a:t>:  Hoy es </a:t>
            </a:r>
            <a:r>
              <a:rPr lang="es-ES_tradnl" sz="36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lunes el </a:t>
            </a:r>
            <a:r>
              <a:rPr lang="es-ES_tradnl" sz="36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veintiuno </a:t>
            </a:r>
            <a:r>
              <a:rPr lang="es-ES_tradnl" sz="36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de enero</a:t>
            </a:r>
            <a:r>
              <a:rPr lang="es-ES_tradnl" sz="3600" dirty="0" smtClean="0">
                <a:solidFill>
                  <a:srgbClr val="660066"/>
                </a:solidFill>
                <a:latin typeface="Noteworthy Bold"/>
                <a:cs typeface="Noteworthy Bold"/>
              </a:rPr>
              <a:t> de 2019</a:t>
            </a:r>
            <a:r>
              <a:rPr lang="en-US" sz="3600" dirty="0" smtClean="0">
                <a:solidFill>
                  <a:srgbClr val="660066"/>
                </a:solidFill>
                <a:latin typeface="Noteworthy Bold"/>
                <a:cs typeface="Noteworthy Bold"/>
              </a:rPr>
              <a:t>.</a:t>
            </a:r>
          </a:p>
          <a:p>
            <a:pPr marL="0" indent="0">
              <a:buNone/>
            </a:pPr>
            <a:endParaRPr lang="en-US" sz="16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s-ES_tradnl" sz="3600" u="sng" dirty="0" smtClean="0">
                <a:solidFill>
                  <a:srgbClr val="0000FF"/>
                </a:solidFill>
                <a:latin typeface="Noteworthy Bold"/>
                <a:cs typeface="Noteworthy Bold"/>
              </a:rPr>
              <a:t>Objetivo</a:t>
            </a:r>
            <a:r>
              <a:rPr lang="en-US" sz="3600" dirty="0" smtClean="0">
                <a:solidFill>
                  <a:srgbClr val="0000FF"/>
                </a:solidFill>
                <a:latin typeface="Noteworthy Bold"/>
                <a:cs typeface="Noteworthy Bold"/>
              </a:rPr>
              <a:t>:  TLW </a:t>
            </a:r>
            <a:r>
              <a:rPr lang="en-US" sz="3600" dirty="0" smtClean="0">
                <a:solidFill>
                  <a:srgbClr val="0000FF"/>
                </a:solidFill>
                <a:latin typeface="Noteworthy Bold"/>
                <a:cs typeface="Noteworthy Bold"/>
              </a:rPr>
              <a:t>peer evaluate performance, analyze results and determine, plan of action.</a:t>
            </a:r>
            <a:endParaRPr lang="en-US" sz="3600" dirty="0" smtClean="0">
              <a:solidFill>
                <a:srgbClr val="0000FF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endParaRPr lang="en-US" sz="16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3900" u="sng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Hazlo</a:t>
            </a:r>
            <a:r>
              <a:rPr lang="en-US" sz="3900" u="sng" dirty="0" smtClean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n-US" sz="3900" u="sng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ahora</a:t>
            </a:r>
            <a:r>
              <a:rPr lang="en-US" sz="3900" u="sng" dirty="0" smtClean="0">
                <a:solidFill>
                  <a:srgbClr val="FF0000"/>
                </a:solidFill>
                <a:latin typeface="Noteworthy Bold"/>
                <a:cs typeface="Noteworthy Bold"/>
              </a:rPr>
              <a:t>/ </a:t>
            </a:r>
            <a:r>
              <a:rPr lang="en-US" sz="3900" u="sng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Bellwork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: 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Do on Half sheet </a:t>
            </a:r>
          </a:p>
          <a:p>
            <a:pPr marL="0" indent="0">
              <a:buNone/>
            </a:pPr>
            <a:r>
              <a:rPr lang="en-US" sz="3900" dirty="0">
                <a:solidFill>
                  <a:srgbClr val="FF0000"/>
                </a:solidFill>
                <a:latin typeface="Noteworthy Bold"/>
                <a:cs typeface="Noteworthy Bold"/>
              </a:rPr>
              <a:t>	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1. 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What kind of grades would you like to get in Spanish?</a:t>
            </a:r>
            <a:endParaRPr lang="en-US" sz="3900" dirty="0" smtClean="0">
              <a:solidFill>
                <a:srgbClr val="FF0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3900" dirty="0">
                <a:solidFill>
                  <a:srgbClr val="FF0000"/>
                </a:solidFill>
                <a:latin typeface="Noteworthy Bold"/>
                <a:cs typeface="Noteworthy Bold"/>
              </a:rPr>
              <a:t>	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2. 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Are you willing to work for it?</a:t>
            </a:r>
          </a:p>
          <a:p>
            <a:pPr marL="0" indent="0">
              <a:buNone/>
            </a:pP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3. Do you have your composition book or folder?</a:t>
            </a:r>
            <a:endParaRPr lang="en-US" sz="3900" dirty="0" smtClean="0">
              <a:solidFill>
                <a:srgbClr val="FF0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008000"/>
              </a:solidFill>
              <a:latin typeface="Noteworthy Bold"/>
              <a:cs typeface="Noteworthy Bold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8000"/>
                </a:solidFill>
                <a:latin typeface="Noteworthy Bold"/>
                <a:cs typeface="Noteworthy Bold"/>
              </a:rPr>
              <a:t>*All I ask is that you try your best with a positive attitude everyday!*</a:t>
            </a:r>
            <a:endParaRPr lang="en-US" dirty="0">
              <a:solidFill>
                <a:srgbClr val="008000"/>
              </a:solidFill>
              <a:latin typeface="Noteworthy Bold"/>
              <a:cs typeface="Noteworthy Bold"/>
            </a:endParaRPr>
          </a:p>
        </p:txBody>
      </p:sp>
    </p:spTree>
    <p:extLst>
      <p:ext uri="{BB962C8B-B14F-4D97-AF65-F5344CB8AC3E}">
        <p14:creationId xmlns:p14="http://schemas.microsoft.com/office/powerpoint/2010/main" val="812247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Noteworthy Bold"/>
                <a:cs typeface="Noteworthy Bold"/>
              </a:rPr>
              <a:t>1.</a:t>
            </a:r>
            <a:r>
              <a:rPr lang="en-US" dirty="0" smtClean="0"/>
              <a:t> No right answer.</a:t>
            </a:r>
          </a:p>
          <a:p>
            <a:r>
              <a:rPr lang="en-US" dirty="0" smtClean="0">
                <a:solidFill>
                  <a:srgbClr val="FF0000"/>
                </a:solidFill>
                <a:latin typeface="Noteworthy Bold"/>
                <a:cs typeface="Noteworthy Bold"/>
              </a:rPr>
              <a:t>2.???</a:t>
            </a:r>
          </a:p>
          <a:p>
            <a:r>
              <a:rPr lang="en-US" dirty="0" smtClean="0">
                <a:solidFill>
                  <a:srgbClr val="FF0000"/>
                </a:solidFill>
                <a:latin typeface="Noteworthy Bold"/>
                <a:cs typeface="Noteworthy Bold"/>
              </a:rPr>
              <a:t>3. </a:t>
            </a:r>
            <a:r>
              <a:rPr lang="en-US" dirty="0" smtClean="0">
                <a:solidFill>
                  <a:srgbClr val="FF0000"/>
                </a:solidFill>
                <a:latin typeface="Noteworthy Bold"/>
                <a:cs typeface="Noteworthy Bold"/>
              </a:rPr>
              <a:t>Need them by tomorrow.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Noteworthy Bold"/>
              <a:cs typeface="Noteworthy Bold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Pasa</a:t>
            </a:r>
            <a:r>
              <a:rPr lang="en-US" dirty="0" smtClean="0">
                <a:solidFill>
                  <a:srgbClr val="FF0000"/>
                </a:solidFill>
                <a:latin typeface="Noteworthy Bold"/>
                <a:cs typeface="Noteworthy Bold"/>
              </a:rPr>
              <a:t> los </a:t>
            </a:r>
            <a:r>
              <a:rPr lang="en-US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papeles</a:t>
            </a:r>
            <a:r>
              <a:rPr lang="en-US" dirty="0" smtClean="0">
                <a:solidFill>
                  <a:srgbClr val="FF0000"/>
                </a:solidFill>
                <a:latin typeface="Noteworthy Bold"/>
                <a:cs typeface="Noteworthy Bold"/>
              </a:rPr>
              <a:t> a la </a:t>
            </a:r>
            <a:r>
              <a:rPr lang="en-US" dirty="0" smtClean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lang="en-US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izquierda</a:t>
            </a:r>
            <a:r>
              <a:rPr lang="en-US" dirty="0" smtClean="0">
                <a:solidFill>
                  <a:srgbClr val="FF0000"/>
                </a:solidFill>
                <a:latin typeface="Noteworthy Bold"/>
                <a:cs typeface="Noteworthy Bold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9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test results.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Saca</a:t>
            </a:r>
            <a:r>
              <a:rPr lang="en-US" dirty="0" smtClean="0"/>
              <a:t> </a:t>
            </a:r>
            <a:r>
              <a:rPr lang="en-US" dirty="0" smtClean="0"/>
              <a:t>(take out)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oja</a:t>
            </a:r>
            <a:r>
              <a:rPr lang="en-US" dirty="0" smtClean="0"/>
              <a:t> de </a:t>
            </a:r>
            <a:r>
              <a:rPr lang="en-US" dirty="0" err="1" smtClean="0"/>
              <a:t>papel</a:t>
            </a:r>
            <a:endParaRPr lang="en-US" dirty="0" smtClean="0"/>
          </a:p>
          <a:p>
            <a:r>
              <a:rPr lang="en-US" dirty="0" smtClean="0"/>
              <a:t>Head your </a:t>
            </a:r>
            <a:r>
              <a:rPr lang="en-US" dirty="0" err="1" smtClean="0"/>
              <a:t>papel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Last, First Names</a:t>
            </a:r>
          </a:p>
          <a:p>
            <a:pPr marL="0" indent="0">
              <a:buNone/>
            </a:pPr>
            <a:r>
              <a:rPr lang="en-US" dirty="0" smtClean="0"/>
              <a:t>			Period</a:t>
            </a:r>
          </a:p>
          <a:p>
            <a:pPr marL="0" indent="0">
              <a:buNone/>
            </a:pPr>
            <a:r>
              <a:rPr lang="en-US" dirty="0" smtClean="0"/>
              <a:t>			Date in a </a:t>
            </a:r>
            <a:r>
              <a:rPr lang="en-US" dirty="0" err="1" smtClean="0"/>
              <a:t>sencence</a:t>
            </a:r>
            <a:r>
              <a:rPr lang="en-US" dirty="0" smtClean="0"/>
              <a:t> in </a:t>
            </a:r>
            <a:r>
              <a:rPr lang="en-US" dirty="0" err="1" smtClean="0"/>
              <a:t>Español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Fold the paper in half making two columns.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Misspelled words.				Didn’t know it at all.</a:t>
            </a:r>
          </a:p>
          <a:p>
            <a:r>
              <a:rPr lang="en-US" dirty="0" smtClean="0"/>
              <a:t>Put each of the ones you missed in  a list in the correct column.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1772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Analyze test results..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Divide the number of how many you didn’t know at all by 3. </a:t>
            </a:r>
          </a:p>
          <a:p>
            <a:pPr marL="0" indent="0">
              <a:buNone/>
            </a:pPr>
            <a:r>
              <a:rPr lang="en-US" dirty="0" smtClean="0"/>
              <a:t>That is how you try to master each night.</a:t>
            </a:r>
          </a:p>
          <a:p>
            <a:pPr marL="0" indent="0">
              <a:buNone/>
            </a:pPr>
            <a:r>
              <a:rPr lang="en-US" dirty="0" smtClean="0"/>
              <a:t>Divide the number of misspelled by 3.</a:t>
            </a:r>
          </a:p>
          <a:p>
            <a:pPr marL="0" indent="0">
              <a:buNone/>
            </a:pPr>
            <a:r>
              <a:rPr lang="en-US" dirty="0" smtClean="0"/>
              <a:t>That is how many you must master each night.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90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10  LOS NUMEROS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APUNTES (NOTES)</a:t>
            </a:r>
          </a:p>
          <a:p>
            <a:pPr marL="0" indent="0">
              <a:buNone/>
            </a:pPr>
            <a:r>
              <a:rPr lang="en-US" sz="5400" dirty="0" smtClean="0"/>
              <a:t>MEMORIZE 0 TO 15</a:t>
            </a:r>
          </a:p>
          <a:p>
            <a:pPr marL="0" indent="0">
              <a:buNone/>
            </a:pPr>
            <a:r>
              <a:rPr lang="en-US" sz="5400" dirty="0" smtClean="0"/>
              <a:t>16 -29 are compound word.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77731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16 - 19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 </a:t>
            </a:r>
            <a:r>
              <a:rPr lang="en-US" sz="4800" dirty="0" smtClean="0"/>
              <a:t>10 and 6 = 16</a:t>
            </a:r>
          </a:p>
          <a:p>
            <a:pPr marL="0" indent="0">
              <a:buNone/>
            </a:pPr>
            <a:r>
              <a:rPr lang="en-US" sz="4800" dirty="0" smtClean="0"/>
              <a:t>10 and 7= ?</a:t>
            </a:r>
          </a:p>
          <a:p>
            <a:pPr marL="0" indent="0">
              <a:buNone/>
            </a:pPr>
            <a:r>
              <a:rPr lang="en-US" sz="4800" dirty="0" smtClean="0"/>
              <a:t>10 and 8 =?</a:t>
            </a:r>
          </a:p>
          <a:p>
            <a:pPr marL="0" indent="0">
              <a:buNone/>
            </a:pPr>
            <a:r>
              <a:rPr lang="en-US" sz="4800" dirty="0" smtClean="0"/>
              <a:t>10 and 9=?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71107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606" y="1600200"/>
            <a:ext cx="8229600" cy="4525963"/>
          </a:xfrm>
        </p:spPr>
        <p:txBody>
          <a:bodyPr/>
          <a:lstStyle/>
          <a:p>
            <a:r>
              <a:rPr lang="en-US" dirty="0" smtClean="0"/>
              <a:t>10    and      6</a:t>
            </a:r>
          </a:p>
          <a:p>
            <a:pPr marL="0" indent="0">
              <a:buNone/>
            </a:pPr>
            <a:r>
              <a:rPr lang="en-US" dirty="0" err="1" smtClean="0"/>
              <a:t>Diez</a:t>
            </a:r>
            <a:r>
              <a:rPr lang="en-US" dirty="0" smtClean="0"/>
              <a:t>       y        </a:t>
            </a:r>
            <a:r>
              <a:rPr lang="en-US" dirty="0" err="1" smtClean="0"/>
              <a:t>seis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Die</a:t>
            </a:r>
            <a:r>
              <a:rPr lang="en-US" dirty="0" err="1" smtClean="0">
                <a:solidFill>
                  <a:srgbClr val="FF0000"/>
                </a:solidFill>
              </a:rPr>
              <a:t>z</a:t>
            </a:r>
            <a:r>
              <a:rPr lang="en-US" dirty="0" smtClean="0"/>
              <a:t>      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       </a:t>
            </a:r>
            <a:r>
              <a:rPr lang="en-US" dirty="0" err="1" smtClean="0"/>
              <a:t>seis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dirty="0" smtClean="0">
                <a:sym typeface="Wingdings"/>
              </a:rPr>
              <a:t>    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  c      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 err="1" smtClean="0"/>
              <a:t>Die</a:t>
            </a:r>
            <a:r>
              <a:rPr lang="en-US" b="1" dirty="0" err="1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dirty="0" err="1" smtClean="0"/>
              <a:t>seis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Die</a:t>
            </a:r>
            <a:r>
              <a:rPr lang="en-US" b="1" dirty="0" err="1" smtClean="0">
                <a:solidFill>
                  <a:srgbClr val="FF0000"/>
                </a:solidFill>
              </a:rPr>
              <a:t>c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dirty="0" err="1" smtClean="0"/>
              <a:t>seis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 </a:t>
            </a:r>
          </a:p>
          <a:p>
            <a:pPr marL="0" indent="0">
              <a:buNone/>
            </a:pPr>
            <a:endParaRPr lang="en-US" dirty="0" smtClean="0">
              <a:latin typeface="Wingdings"/>
              <a:ea typeface="Wingdings"/>
              <a:cs typeface="Wingdings"/>
              <a:sym typeface="Wingdings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8589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17,18,19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58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222</Words>
  <Application>Microsoft Macintosh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Analyze test results.</vt:lpstr>
      <vt:lpstr>Analyze test results..</vt:lpstr>
      <vt:lpstr>P. 10  LOS NUMEROS</vt:lpstr>
      <vt:lpstr>16 - 19</vt:lpstr>
      <vt:lpstr>PowerPoint Presentation</vt:lpstr>
      <vt:lpstr>do 17,18,19</vt:lpstr>
      <vt:lpstr>PowerPoint Presentation</vt:lpstr>
      <vt:lpstr>The 20’s work in a very similar way</vt:lpstr>
      <vt:lpstr>Do 22 to 29</vt:lpstr>
      <vt:lpstr>Glue in new vocabulary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5</cp:revision>
  <dcterms:created xsi:type="dcterms:W3CDTF">2019-01-22T02:44:57Z</dcterms:created>
  <dcterms:modified xsi:type="dcterms:W3CDTF">2019-01-22T03:09:10Z</dcterms:modified>
</cp:coreProperties>
</file>