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620-BF80-384D-80D4-EAF6F73BF7C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8D1B-E136-324A-A66C-3740E639D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3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620-BF80-384D-80D4-EAF6F73BF7C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8D1B-E136-324A-A66C-3740E639D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1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620-BF80-384D-80D4-EAF6F73BF7C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8D1B-E136-324A-A66C-3740E639D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0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620-BF80-384D-80D4-EAF6F73BF7C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8D1B-E136-324A-A66C-3740E639D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2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620-BF80-384D-80D4-EAF6F73BF7C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8D1B-E136-324A-A66C-3740E639D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620-BF80-384D-80D4-EAF6F73BF7C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8D1B-E136-324A-A66C-3740E639D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92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620-BF80-384D-80D4-EAF6F73BF7C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8D1B-E136-324A-A66C-3740E639D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7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620-BF80-384D-80D4-EAF6F73BF7C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8D1B-E136-324A-A66C-3740E639D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3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620-BF80-384D-80D4-EAF6F73BF7C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8D1B-E136-324A-A66C-3740E639D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620-BF80-384D-80D4-EAF6F73BF7C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8D1B-E136-324A-A66C-3740E639D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8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C620-BF80-384D-80D4-EAF6F73BF7C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8D1B-E136-324A-A66C-3740E639D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8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2C620-BF80-384D-80D4-EAF6F73BF7C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08D1B-E136-324A-A66C-3740E639D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4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5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s-ES_tradnl" sz="32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Fecha</a:t>
            </a:r>
            <a:r>
              <a:rPr lang="es-ES_tradnl" sz="32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:  Hoy es </a:t>
            </a:r>
            <a:r>
              <a:rPr lang="es-ES_tradnl" sz="32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lunes el catorce </a:t>
            </a:r>
            <a:r>
              <a:rPr lang="es-ES_tradnl" sz="32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de enero</a:t>
            </a:r>
            <a:r>
              <a:rPr lang="es-ES_tradnl" sz="32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 de 2019</a:t>
            </a:r>
            <a:r>
              <a:rPr lang="en-US" sz="32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.</a:t>
            </a:r>
            <a:br>
              <a:rPr lang="en-US" sz="3200" dirty="0" smtClean="0">
                <a:solidFill>
                  <a:srgbClr val="660066"/>
                </a:solidFill>
                <a:latin typeface="Noteworthy Bold"/>
                <a:cs typeface="Noteworthy Bold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u="sng" dirty="0" smtClean="0">
                <a:solidFill>
                  <a:srgbClr val="0000FF"/>
                </a:solidFill>
                <a:latin typeface="Noteworthy Bold"/>
                <a:cs typeface="Noteworthy Bold"/>
              </a:rPr>
              <a:t>Objetivo</a:t>
            </a:r>
            <a:r>
              <a:rPr lang="en-US" dirty="0" smtClean="0">
                <a:solidFill>
                  <a:srgbClr val="0000FF"/>
                </a:solidFill>
                <a:latin typeface="Noteworthy Bold"/>
                <a:cs typeface="Noteworthy Bold"/>
              </a:rPr>
              <a:t>:  TLW finish the transcription and complete a PAT.</a:t>
            </a:r>
          </a:p>
          <a:p>
            <a:pPr marL="0" indent="0">
              <a:buNone/>
            </a:pPr>
            <a:endParaRPr lang="en-US" sz="1200" dirty="0" smtClean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Bellwork</a:t>
            </a:r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:  </a:t>
            </a:r>
            <a:r>
              <a:rPr lang="es-ES_tradnl" dirty="0" smtClean="0">
                <a:solidFill>
                  <a:srgbClr val="FF0000"/>
                </a:solidFill>
                <a:latin typeface="Noteworthy Bold"/>
                <a:cs typeface="Noteworthy Bold"/>
              </a:rPr>
              <a:t>¿Adónde vas con tu mejor amiga en el verano?</a:t>
            </a:r>
          </a:p>
          <a:p>
            <a:pPr marL="0" indent="0">
              <a:buNone/>
            </a:pPr>
            <a:endParaRPr lang="en-US" sz="1200" dirty="0" smtClean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8000"/>
                </a:solidFill>
                <a:latin typeface="Noteworthy Bold"/>
                <a:cs typeface="Noteworthy Bold"/>
              </a:rPr>
              <a:t>*All I ask is that you try your best with a positive attitude everyday!*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3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Footlight MT Light"/>
                <a:cs typeface="Footlight MT Light"/>
              </a:rPr>
              <a:t>Noticias</a:t>
            </a:r>
            <a:endParaRPr lang="es-ES_tradnl" dirty="0">
              <a:latin typeface="Footlight MT Light"/>
              <a:cs typeface="Footlight MT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/>
                <a:cs typeface="Footlight MT Light"/>
              </a:rPr>
              <a:t>Tutoring/Enrichment begins </a:t>
            </a:r>
            <a:r>
              <a:rPr lang="en-US" dirty="0" smtClean="0">
                <a:latin typeface="Footlight MT Light"/>
                <a:cs typeface="Footlight MT Light"/>
              </a:rPr>
              <a:t>tomorrow, </a:t>
            </a:r>
            <a:r>
              <a:rPr lang="en-US" dirty="0" smtClean="0">
                <a:latin typeface="Footlight MT Light"/>
                <a:cs typeface="Footlight MT Light"/>
              </a:rPr>
              <a:t>Tuesday January </a:t>
            </a:r>
            <a:r>
              <a:rPr lang="en-US" dirty="0" smtClean="0">
                <a:latin typeface="Footlight MT Light"/>
                <a:cs typeface="Footlight MT Light"/>
              </a:rPr>
              <a:t>15</a:t>
            </a:r>
            <a:r>
              <a:rPr lang="en-US" baseline="30000" dirty="0" smtClean="0">
                <a:latin typeface="Footlight MT Light"/>
                <a:cs typeface="Footlight MT Light"/>
              </a:rPr>
              <a:t>th</a:t>
            </a:r>
            <a:r>
              <a:rPr lang="en-US" dirty="0" smtClean="0">
                <a:latin typeface="Footlight MT Light"/>
                <a:cs typeface="Footlight MT Light"/>
              </a:rPr>
              <a:t>.</a:t>
            </a:r>
          </a:p>
          <a:p>
            <a:r>
              <a:rPr lang="en-US" dirty="0" smtClean="0">
                <a:latin typeface="Footlight MT Light"/>
                <a:cs typeface="Footlight MT Light"/>
              </a:rPr>
              <a:t>New </a:t>
            </a:r>
            <a:r>
              <a:rPr lang="en-US" dirty="0" err="1" smtClean="0">
                <a:latin typeface="Footlight MT Light"/>
                <a:cs typeface="Footlight MT Light"/>
              </a:rPr>
              <a:t>Duolingo</a:t>
            </a:r>
            <a:r>
              <a:rPr lang="en-US" dirty="0" smtClean="0">
                <a:latin typeface="Footlight MT Light"/>
                <a:cs typeface="Footlight MT Light"/>
              </a:rPr>
              <a:t> </a:t>
            </a:r>
            <a:r>
              <a:rPr lang="en-US" dirty="0" smtClean="0">
                <a:latin typeface="Footlight MT Light"/>
                <a:cs typeface="Footlight MT Light"/>
              </a:rPr>
              <a:t>due FRIDAY! YAAAAAY!!!</a:t>
            </a:r>
          </a:p>
          <a:p>
            <a:endParaRPr lang="en-US" dirty="0">
              <a:latin typeface="Footlight MT Light"/>
              <a:cs typeface="Footlight MT Light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682" y="5976598"/>
            <a:ext cx="873670" cy="76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07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Hazlo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endParaRPr lang="en-US" dirty="0" smtClean="0"/>
          </a:p>
          <a:p>
            <a:r>
              <a:rPr lang="en-US" dirty="0" smtClean="0"/>
              <a:t>PAT Recording</a:t>
            </a:r>
          </a:p>
          <a:p>
            <a:r>
              <a:rPr lang="en-US" dirty="0" smtClean="0"/>
              <a:t>Transcriptions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horario</a:t>
            </a:r>
            <a:r>
              <a:rPr lang="en-US" dirty="0" smtClean="0"/>
              <a:t> y </a:t>
            </a:r>
            <a:r>
              <a:rPr lang="en-US" dirty="0" err="1" smtClean="0"/>
              <a:t>escuela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5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¡Parejas!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 smtClean="0">
                <a:latin typeface="Chalkboard"/>
                <a:cs typeface="Chalkboard"/>
              </a:rPr>
              <a:t>Pregúntale a tu pareja las siguientes preguntas.</a:t>
            </a:r>
          </a:p>
          <a:p>
            <a:pPr marL="0" indent="0">
              <a:buNone/>
            </a:pPr>
            <a:endParaRPr lang="es-ES_tradnl" dirty="0">
              <a:latin typeface="Chalkboard"/>
              <a:cs typeface="Chalkboard"/>
            </a:endParaRP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¿Cómo </a:t>
            </a:r>
            <a:r>
              <a:rPr lang="es-ES_tradnl" b="1" dirty="0" smtClean="0">
                <a:latin typeface="Chalkboard"/>
                <a:cs typeface="Chalkboard"/>
              </a:rPr>
              <a:t>se llama tu mejor amigo/a</a:t>
            </a:r>
            <a:r>
              <a:rPr lang="es-ES_tradnl" dirty="0" smtClean="0">
                <a:latin typeface="Chalkboard"/>
                <a:cs typeface="Chalkboard"/>
              </a:rPr>
              <a:t>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¿Cuándo es </a:t>
            </a:r>
            <a:r>
              <a:rPr lang="es-ES_tradnl" b="1" dirty="0" smtClean="0">
                <a:latin typeface="Chalkboard"/>
                <a:cs typeface="Chalkboard"/>
              </a:rPr>
              <a:t>el cumpleaños de tu mejor amigo/a</a:t>
            </a:r>
            <a:r>
              <a:rPr lang="es-ES_tradnl" dirty="0" smtClean="0">
                <a:latin typeface="Chalkboard"/>
                <a:cs typeface="Chalkboard"/>
              </a:rPr>
              <a:t>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¿Cuántos años </a:t>
            </a:r>
            <a:r>
              <a:rPr lang="es-ES_tradnl" b="1" dirty="0" smtClean="0">
                <a:latin typeface="Chalkboard"/>
                <a:cs typeface="Chalkboard"/>
              </a:rPr>
              <a:t>tiene él/ella</a:t>
            </a:r>
            <a:r>
              <a:rPr lang="es-ES_tradnl" dirty="0" smtClean="0">
                <a:latin typeface="Chalkboard"/>
                <a:cs typeface="Chalkboard"/>
              </a:rPr>
              <a:t>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¿De dónde </a:t>
            </a:r>
            <a:r>
              <a:rPr lang="es-ES_tradnl" b="1" dirty="0" smtClean="0">
                <a:latin typeface="Chalkboard"/>
                <a:cs typeface="Chalkboard"/>
              </a:rPr>
              <a:t>es él/ella</a:t>
            </a:r>
            <a:r>
              <a:rPr lang="es-ES_tradnl" dirty="0" smtClean="0">
                <a:latin typeface="Chalkboard"/>
                <a:cs typeface="Chalkboard"/>
              </a:rPr>
              <a:t>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¿Qué </a:t>
            </a:r>
            <a:r>
              <a:rPr lang="es-ES_tradnl" b="1" dirty="0" smtClean="0">
                <a:latin typeface="Chalkboard"/>
                <a:cs typeface="Chalkboard"/>
              </a:rPr>
              <a:t>le gusta </a:t>
            </a:r>
            <a:r>
              <a:rPr lang="es-ES_tradnl" dirty="0" smtClean="0">
                <a:latin typeface="Chalkboard"/>
                <a:cs typeface="Chalkboard"/>
              </a:rPr>
              <a:t>hacer?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¿Cómo </a:t>
            </a:r>
            <a:r>
              <a:rPr lang="es-ES_tradnl" b="1" dirty="0" smtClean="0">
                <a:latin typeface="Chalkboard"/>
                <a:cs typeface="Chalkboard"/>
              </a:rPr>
              <a:t>es él/ella</a:t>
            </a:r>
            <a:r>
              <a:rPr lang="es-ES_tradnl" dirty="0" smtClean="0">
                <a:latin typeface="Chalkboard"/>
                <a:cs typeface="Chalkboard"/>
              </a:rPr>
              <a:t>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¿Adónde vas con tu mejor amigo/a los fines de semana?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¿Adónde vas con tu mejor amigo/a en el verano?</a:t>
            </a:r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917811" cy="917811"/>
          </a:xfrm>
          <a:prstGeom prst="rect">
            <a:avLst/>
          </a:prstGeom>
        </p:spPr>
      </p:pic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682" y="5976598"/>
            <a:ext cx="873670" cy="76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491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Rockwell Extra Bold"/>
                <a:cs typeface="Rockwell Extra Bold"/>
              </a:rPr>
              <a:t>Transcripción</a:t>
            </a:r>
            <a:endParaRPr lang="es-ES_tradnl" dirty="0">
              <a:latin typeface="Rockwell Extra Bold"/>
              <a:cs typeface="Rockwell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 smtClean="0">
                <a:latin typeface="Rockwell"/>
                <a:cs typeface="Rockwell"/>
              </a:rPr>
              <a:t>1. </a:t>
            </a:r>
            <a:r>
              <a:rPr lang="es-ES_tradnl" dirty="0" smtClean="0"/>
              <a:t>Recuerda(</a:t>
            </a:r>
            <a:r>
              <a:rPr lang="es-ES_tradnl" dirty="0" err="1" smtClean="0"/>
              <a:t>remember</a:t>
            </a:r>
            <a:r>
              <a:rPr lang="es-ES_tradnl" dirty="0" smtClean="0"/>
              <a:t>) entregar tus transcripciones de la semana pasada.</a:t>
            </a:r>
          </a:p>
          <a:p>
            <a:pPr marL="0" indent="0">
              <a:buNone/>
            </a:pPr>
            <a:r>
              <a:rPr lang="es-ES_tradnl" dirty="0" smtClean="0">
                <a:latin typeface="Rockwell"/>
                <a:cs typeface="Rockwell"/>
              </a:rPr>
              <a:t>2</a:t>
            </a:r>
            <a:r>
              <a:rPr lang="es-ES_tradnl" dirty="0" smtClean="0">
                <a:latin typeface="Rockwell"/>
                <a:cs typeface="Rockwell"/>
              </a:rPr>
              <a:t>. Después, vas a anotar la transcripción con los siguientes símbolos/letras.</a:t>
            </a:r>
          </a:p>
          <a:p>
            <a:pPr marL="0" indent="0">
              <a:buNone/>
            </a:pPr>
            <a:endParaRPr lang="es-ES_tradnl" sz="1000" dirty="0">
              <a:latin typeface="Rockwell"/>
              <a:cs typeface="Rockwell"/>
            </a:endParaRPr>
          </a:p>
          <a:p>
            <a:pPr marL="0" indent="0">
              <a:buNone/>
            </a:pPr>
            <a:r>
              <a:rPr lang="en-GB" b="1" u="sng" dirty="0" smtClean="0">
                <a:solidFill>
                  <a:srgbClr val="000090"/>
                </a:solidFill>
                <a:latin typeface="Rockwell"/>
                <a:cs typeface="Rockwell"/>
              </a:rPr>
              <a:t>Transition/Level Up Words</a:t>
            </a:r>
            <a:r>
              <a:rPr lang="en-GB" u="sng" dirty="0" smtClean="0">
                <a:solidFill>
                  <a:srgbClr val="000090"/>
                </a:solidFill>
                <a:latin typeface="Rockwell"/>
                <a:cs typeface="Rockwell"/>
              </a:rPr>
              <a:t>: </a:t>
            </a:r>
            <a:r>
              <a:rPr lang="en-GB" dirty="0" smtClean="0">
                <a:solidFill>
                  <a:srgbClr val="000090"/>
                </a:solidFill>
                <a:latin typeface="Rockwell"/>
                <a:cs typeface="Rockwell"/>
              </a:rPr>
              <a:t>Place a </a:t>
            </a:r>
            <a:r>
              <a:rPr lang="en-GB" b="1" u="sng" dirty="0" smtClean="0">
                <a:solidFill>
                  <a:srgbClr val="000090"/>
                </a:solidFill>
                <a:latin typeface="Rockwell"/>
                <a:cs typeface="Rockwell"/>
              </a:rPr>
              <a:t>box</a:t>
            </a:r>
            <a:r>
              <a:rPr lang="en-GB" dirty="0" smtClean="0">
                <a:solidFill>
                  <a:srgbClr val="000090"/>
                </a:solidFill>
                <a:latin typeface="Rockwell"/>
                <a:cs typeface="Rockwell"/>
              </a:rPr>
              <a:t> </a:t>
            </a:r>
            <a:r>
              <a:rPr lang="en-GB" dirty="0" smtClean="0">
                <a:solidFill>
                  <a:srgbClr val="000090"/>
                </a:solidFill>
                <a:latin typeface="Rockwell"/>
                <a:cs typeface="Rockwell"/>
              </a:rPr>
              <a:t>around the word</a:t>
            </a:r>
            <a:r>
              <a:rPr lang="en-GB" dirty="0" smtClean="0">
                <a:solidFill>
                  <a:srgbClr val="000090"/>
                </a:solidFill>
                <a:latin typeface="Rockwell"/>
                <a:cs typeface="Rockwell"/>
              </a:rPr>
              <a:t>.</a:t>
            </a:r>
          </a:p>
          <a:p>
            <a:pPr marL="0" indent="0">
              <a:buNone/>
            </a:pPr>
            <a:endParaRPr lang="en-GB" sz="1000" dirty="0" smtClean="0">
              <a:solidFill>
                <a:srgbClr val="000090"/>
              </a:solidFill>
              <a:latin typeface="Rockwell"/>
              <a:cs typeface="Rockwell"/>
            </a:endParaRPr>
          </a:p>
          <a:p>
            <a:pPr marL="0" indent="0">
              <a:buNone/>
            </a:pPr>
            <a:r>
              <a:rPr lang="en-GB" b="1" u="sng" dirty="0" smtClean="0">
                <a:solidFill>
                  <a:srgbClr val="008000"/>
                </a:solidFill>
                <a:latin typeface="Rockwell"/>
                <a:cs typeface="Rockwell"/>
              </a:rPr>
              <a:t>Supporting Details</a:t>
            </a:r>
            <a:r>
              <a:rPr lang="en-GB" dirty="0" smtClean="0">
                <a:solidFill>
                  <a:srgbClr val="008000"/>
                </a:solidFill>
                <a:latin typeface="Rockwell"/>
                <a:cs typeface="Rockwell"/>
              </a:rPr>
              <a:t>:  Put a </a:t>
            </a:r>
            <a:r>
              <a:rPr lang="en-GB" b="1" u="sng" dirty="0" smtClean="0">
                <a:solidFill>
                  <a:srgbClr val="008000"/>
                </a:solidFill>
                <a:latin typeface="Rockwell"/>
                <a:cs typeface="Rockwell"/>
              </a:rPr>
              <a:t>“+” </a:t>
            </a:r>
            <a:r>
              <a:rPr lang="en-GB" dirty="0" smtClean="0">
                <a:solidFill>
                  <a:srgbClr val="008000"/>
                </a:solidFill>
                <a:latin typeface="Rockwell"/>
                <a:cs typeface="Rockwell"/>
              </a:rPr>
              <a:t>next to the phrase </a:t>
            </a:r>
            <a:r>
              <a:rPr lang="en-GB" dirty="0">
                <a:solidFill>
                  <a:srgbClr val="008000"/>
                </a:solidFill>
                <a:latin typeface="Rockwell"/>
                <a:cs typeface="Rockwell"/>
              </a:rPr>
              <a:t>/</a:t>
            </a:r>
            <a:r>
              <a:rPr lang="en-GB" dirty="0" smtClean="0">
                <a:solidFill>
                  <a:srgbClr val="008000"/>
                </a:solidFill>
                <a:latin typeface="Rockwell"/>
                <a:cs typeface="Rockwell"/>
              </a:rPr>
              <a:t> </a:t>
            </a:r>
            <a:r>
              <a:rPr lang="en-GB" dirty="0" smtClean="0">
                <a:solidFill>
                  <a:srgbClr val="008000"/>
                </a:solidFill>
                <a:latin typeface="Rockwell"/>
                <a:cs typeface="Rockwell"/>
              </a:rPr>
              <a:t>sentence</a:t>
            </a:r>
            <a:r>
              <a:rPr lang="en-GB" dirty="0" smtClean="0">
                <a:solidFill>
                  <a:srgbClr val="008000"/>
                </a:solidFill>
                <a:latin typeface="Rockwell"/>
                <a:cs typeface="Rockwell"/>
              </a:rPr>
              <a:t>.</a:t>
            </a:r>
          </a:p>
          <a:p>
            <a:pPr marL="0" indent="0">
              <a:buNone/>
            </a:pPr>
            <a:endParaRPr lang="en-GB" sz="1000" dirty="0" smtClean="0">
              <a:solidFill>
                <a:srgbClr val="008000"/>
              </a:solidFill>
              <a:latin typeface="Rockwell"/>
              <a:cs typeface="Rockwell"/>
            </a:endParaRPr>
          </a:p>
          <a:p>
            <a:pPr marL="0" indent="0">
              <a:buNone/>
            </a:pPr>
            <a:r>
              <a:rPr lang="en-GB" b="1" u="sng" dirty="0" smtClean="0">
                <a:solidFill>
                  <a:srgbClr val="660066"/>
                </a:solidFill>
                <a:latin typeface="Rockwell"/>
                <a:cs typeface="Rockwell"/>
              </a:rPr>
              <a:t>Questions</a:t>
            </a:r>
            <a:r>
              <a:rPr lang="en-GB" dirty="0" smtClean="0">
                <a:solidFill>
                  <a:srgbClr val="660066"/>
                </a:solidFill>
                <a:latin typeface="Rockwell"/>
                <a:cs typeface="Rockwell"/>
              </a:rPr>
              <a:t>: Write a </a:t>
            </a:r>
            <a:r>
              <a:rPr lang="en-GB" b="1" dirty="0" smtClean="0">
                <a:solidFill>
                  <a:srgbClr val="660066"/>
                </a:solidFill>
                <a:latin typeface="Rockwell"/>
                <a:cs typeface="Rockwell"/>
              </a:rPr>
              <a:t>“</a:t>
            </a:r>
            <a:r>
              <a:rPr lang="en-GB" b="1" u="sng" dirty="0" smtClean="0">
                <a:solidFill>
                  <a:srgbClr val="660066"/>
                </a:solidFill>
                <a:latin typeface="Rockwell"/>
                <a:cs typeface="Rockwell"/>
              </a:rPr>
              <a:t>Q</a:t>
            </a:r>
            <a:r>
              <a:rPr lang="en-GB" b="1" dirty="0" smtClean="0">
                <a:solidFill>
                  <a:srgbClr val="660066"/>
                </a:solidFill>
                <a:latin typeface="Rockwell"/>
                <a:cs typeface="Rockwell"/>
              </a:rPr>
              <a:t>”</a:t>
            </a:r>
            <a:r>
              <a:rPr lang="en-GB" dirty="0" smtClean="0">
                <a:solidFill>
                  <a:srgbClr val="660066"/>
                </a:solidFill>
                <a:latin typeface="Rockwell"/>
                <a:cs typeface="Rockwell"/>
              </a:rPr>
              <a:t> next to any questions</a:t>
            </a:r>
            <a:r>
              <a:rPr lang="en-GB" dirty="0" smtClean="0">
                <a:solidFill>
                  <a:srgbClr val="660066"/>
                </a:solidFill>
                <a:latin typeface="Rockwell"/>
                <a:cs typeface="Rockwell"/>
              </a:rPr>
              <a:t>.</a:t>
            </a:r>
          </a:p>
          <a:p>
            <a:pPr marL="0" indent="0">
              <a:buNone/>
            </a:pPr>
            <a:endParaRPr lang="en-GB" sz="1000" dirty="0" smtClean="0">
              <a:solidFill>
                <a:srgbClr val="660066"/>
              </a:solidFill>
              <a:latin typeface="Rockwell"/>
              <a:cs typeface="Rockwell"/>
            </a:endParaRPr>
          </a:p>
          <a:p>
            <a:pPr marL="0" indent="0">
              <a:buNone/>
            </a:pPr>
            <a:r>
              <a:rPr lang="en-GB" b="1" u="sng" dirty="0" smtClean="0">
                <a:solidFill>
                  <a:srgbClr val="FF6600"/>
                </a:solidFill>
                <a:latin typeface="Rockwell"/>
                <a:cs typeface="Rockwell"/>
              </a:rPr>
              <a:t>Extra</a:t>
            </a:r>
            <a:r>
              <a:rPr lang="en-GB" b="1" dirty="0" smtClean="0">
                <a:solidFill>
                  <a:srgbClr val="FF6600"/>
                </a:solidFill>
                <a:latin typeface="Rockwell"/>
                <a:cs typeface="Rockwell"/>
              </a:rPr>
              <a:t>:  </a:t>
            </a:r>
            <a:r>
              <a:rPr lang="en-GB" dirty="0" smtClean="0">
                <a:solidFill>
                  <a:srgbClr val="FF6600"/>
                </a:solidFill>
                <a:latin typeface="Rockwell"/>
                <a:cs typeface="Rockwell"/>
              </a:rPr>
              <a:t>Put a </a:t>
            </a:r>
            <a:r>
              <a:rPr lang="en-GB" b="1" u="sng" dirty="0" smtClean="0">
                <a:solidFill>
                  <a:srgbClr val="FF6600"/>
                </a:solidFill>
                <a:latin typeface="Rockwell"/>
                <a:cs typeface="Rockwell"/>
              </a:rPr>
              <a:t>“!”</a:t>
            </a:r>
            <a:r>
              <a:rPr lang="en-GB" dirty="0" smtClean="0">
                <a:solidFill>
                  <a:srgbClr val="FF6600"/>
                </a:solidFill>
                <a:latin typeface="Rockwell"/>
                <a:cs typeface="Rockwell"/>
              </a:rPr>
              <a:t> next to any extra information included.</a:t>
            </a:r>
          </a:p>
          <a:p>
            <a:pPr marL="0" indent="0">
              <a:buNone/>
            </a:pPr>
            <a:endParaRPr lang="en-GB" dirty="0">
              <a:solidFill>
                <a:srgbClr val="FF6600"/>
              </a:solidFill>
              <a:latin typeface="Rockwell"/>
              <a:cs typeface="Rockwell"/>
            </a:endParaRPr>
          </a:p>
          <a:p>
            <a:pPr marL="0" indent="0" algn="ctr">
              <a:buNone/>
            </a:pPr>
            <a:r>
              <a:rPr lang="es-ES_tradnl" b="1" dirty="0" smtClean="0">
                <a:solidFill>
                  <a:srgbClr val="FF0000"/>
                </a:solidFill>
                <a:latin typeface="Rockwell"/>
                <a:cs typeface="Rockwell"/>
              </a:rPr>
              <a:t>Entrega tu papel cuando estás terminado, por favor.</a:t>
            </a:r>
            <a:endParaRPr lang="es-ES_tradnl" b="1" dirty="0">
              <a:solidFill>
                <a:srgbClr val="FF0000"/>
              </a:solidFill>
              <a:latin typeface="Rockwell"/>
              <a:cs typeface="Rockwell"/>
            </a:endParaRPr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682" y="5976598"/>
            <a:ext cx="873670" cy="76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536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Horario</a:t>
            </a:r>
            <a:r>
              <a:rPr lang="en-US" dirty="0" smtClean="0"/>
              <a:t>= My schedule (Hourly)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274"/>
            <a:ext cx="8229600" cy="5753726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Escribe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horario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ordinales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Modelo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Primero</a:t>
            </a:r>
            <a:r>
              <a:rPr lang="en-US" dirty="0" smtClean="0"/>
              <a:t>, </a:t>
            </a:r>
            <a:r>
              <a:rPr lang="en-US" dirty="0" err="1" smtClean="0"/>
              <a:t>Tengo</a:t>
            </a:r>
            <a:r>
              <a:rPr lang="en-US" dirty="0" smtClean="0"/>
              <a:t> la aula.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Segundo, </a:t>
            </a:r>
            <a:r>
              <a:rPr lang="en-US" dirty="0" err="1" smtClean="0"/>
              <a:t>Tengo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is-IS" dirty="0"/>
              <a:t>.</a:t>
            </a:r>
            <a:r>
              <a:rPr lang="is-IS" dirty="0" smtClean="0"/>
              <a:t>..</a:t>
            </a:r>
          </a:p>
          <a:p>
            <a:pPr marL="0" indent="0">
              <a:buNone/>
            </a:pPr>
            <a:r>
              <a:rPr lang="is-IS" dirty="0"/>
              <a:t>	</a:t>
            </a:r>
            <a:r>
              <a:rPr lang="is-IS" dirty="0" smtClean="0"/>
              <a:t>		Tercero, ...</a:t>
            </a:r>
          </a:p>
          <a:p>
            <a:pPr marL="0" indent="0">
              <a:buNone/>
            </a:pPr>
            <a:r>
              <a:rPr lang="is-IS" dirty="0"/>
              <a:t>	</a:t>
            </a:r>
            <a:r>
              <a:rPr lang="is-IS" dirty="0" smtClean="0"/>
              <a:t>		Cuarto,....</a:t>
            </a:r>
          </a:p>
          <a:p>
            <a:pPr marL="0" indent="0">
              <a:buNone/>
            </a:pPr>
            <a:r>
              <a:rPr lang="is-IS" dirty="0" smtClean="0"/>
              <a:t>A las____ tengo almuerzo.</a:t>
            </a:r>
          </a:p>
          <a:p>
            <a:pPr marL="0" indent="0">
              <a:buNone/>
            </a:pPr>
            <a:r>
              <a:rPr lang="is-IS" dirty="0"/>
              <a:t>	</a:t>
            </a:r>
            <a:r>
              <a:rPr lang="is-IS" dirty="0" smtClean="0"/>
              <a:t>		quinto.....</a:t>
            </a:r>
          </a:p>
          <a:p>
            <a:pPr marL="0" indent="0">
              <a:buNone/>
            </a:pPr>
            <a:r>
              <a:rPr lang="is-IS" dirty="0" smtClean="0"/>
              <a:t>			sexto...</a:t>
            </a:r>
          </a:p>
          <a:p>
            <a:pPr marL="0" indent="0">
              <a:buNone/>
            </a:pPr>
            <a:r>
              <a:rPr lang="is-IS"/>
              <a:t>	</a:t>
            </a:r>
            <a:r>
              <a:rPr lang="is-IS" smtClean="0"/>
              <a:t>		Septimo...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1486518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Modelo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Para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, </a:t>
            </a: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lapiz</a:t>
            </a:r>
            <a:r>
              <a:rPr lang="en-US" dirty="0" smtClean="0"/>
              <a:t>, </a:t>
            </a:r>
            <a:r>
              <a:rPr lang="en-US" dirty="0" err="1" smtClean="0"/>
              <a:t>papel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carpeta</a:t>
            </a:r>
            <a:r>
              <a:rPr lang="en-US" dirty="0" smtClean="0"/>
              <a:t> de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anillos</a:t>
            </a:r>
            <a:r>
              <a:rPr lang="en-US" dirty="0"/>
              <a:t> </a:t>
            </a:r>
            <a:r>
              <a:rPr lang="en-US" dirty="0" smtClean="0"/>
              <a:t>(binder).</a:t>
            </a:r>
          </a:p>
          <a:p>
            <a:pPr marL="0" indent="0">
              <a:buNone/>
            </a:pPr>
            <a:r>
              <a:rPr lang="en-US" dirty="0" smtClean="0"/>
              <a:t>Para la </a:t>
            </a:r>
            <a:r>
              <a:rPr lang="en-US" dirty="0" err="1" smtClean="0"/>
              <a:t>clase</a:t>
            </a:r>
            <a:r>
              <a:rPr lang="en-US" dirty="0" smtClean="0"/>
              <a:t> de</a:t>
            </a:r>
            <a:r>
              <a:rPr lang="is-IS" dirty="0" smtClean="0"/>
              <a:t>…..</a:t>
            </a:r>
          </a:p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r>
              <a:rPr lang="is-IS" dirty="0" smtClean="0"/>
              <a:t>Escribe 6 oraciones.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27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293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Fecha:  Hoy es lunes el catorce de enero de 2019. </vt:lpstr>
      <vt:lpstr>Noticias</vt:lpstr>
      <vt:lpstr>La agenda</vt:lpstr>
      <vt:lpstr>¡Parejas!</vt:lpstr>
      <vt:lpstr>Transcripción</vt:lpstr>
      <vt:lpstr>Mi Horario= My schedule (Hourly)</vt:lpstr>
      <vt:lpstr>¿Qué necesitas para clase?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</cp:revision>
  <dcterms:created xsi:type="dcterms:W3CDTF">2019-01-14T00:01:33Z</dcterms:created>
  <dcterms:modified xsi:type="dcterms:W3CDTF">2019-01-14T00:24:32Z</dcterms:modified>
</cp:coreProperties>
</file>