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0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6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6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3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3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FAB8-DD41-BD41-9536-A93B21E24705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44FC-C291-0A43-834B-DA01EB1F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162"/>
            <a:ext cx="8229600" cy="5612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miércoles el diez de enero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2018</a:t>
            </a:r>
            <a:r>
              <a:rPr lang="en-US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finish the transcription and complete a PAT.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¿Adónde vas con tu familia en el verano?</a:t>
            </a: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227014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Footlight MT Light"/>
                <a:cs typeface="Footlight MT Light"/>
              </a:rPr>
              <a:t>Noticias</a:t>
            </a:r>
            <a:endParaRPr lang="es-ES_tradnl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Tutoring/Enrichment begins next Tuesday January 16</a:t>
            </a:r>
            <a:r>
              <a:rPr lang="en-US" baseline="30000" dirty="0" smtClean="0">
                <a:latin typeface="Footlight MT Light"/>
                <a:cs typeface="Footlight MT Light"/>
              </a:rPr>
              <a:t>th</a:t>
            </a:r>
            <a:r>
              <a:rPr lang="en-US" dirty="0" smtClean="0">
                <a:latin typeface="Footlight MT Light"/>
                <a:cs typeface="Footlight MT Light"/>
              </a:rPr>
              <a:t>.</a:t>
            </a:r>
          </a:p>
          <a:p>
            <a:r>
              <a:rPr lang="en-US" dirty="0" err="1" smtClean="0">
                <a:latin typeface="Footlight MT Light"/>
                <a:cs typeface="Footlight MT Light"/>
              </a:rPr>
              <a:t>Duolingo</a:t>
            </a:r>
            <a:r>
              <a:rPr lang="en-US" dirty="0" smtClean="0">
                <a:latin typeface="Footlight MT Light"/>
                <a:cs typeface="Footlight MT Light"/>
              </a:rPr>
              <a:t> due FRIDAY! YAAAAAY!!</a:t>
            </a:r>
            <a:r>
              <a:rPr lang="en-US" dirty="0" smtClean="0">
                <a:latin typeface="Footlight MT Light"/>
                <a:cs typeface="Footlight MT Light"/>
              </a:rPr>
              <a:t>!</a:t>
            </a:r>
          </a:p>
          <a:p>
            <a:endParaRPr lang="en-US" dirty="0">
              <a:latin typeface="Footlight MT Light"/>
              <a:cs typeface="Footlight MT Light"/>
            </a:endParaRPr>
          </a:p>
          <a:p>
            <a:pPr marL="0" indent="0">
              <a:buNone/>
            </a:pPr>
            <a:r>
              <a:rPr lang="en-US" smtClean="0">
                <a:latin typeface="Footlight MT Light"/>
                <a:cs typeface="Footlight MT Light"/>
              </a:rPr>
              <a:t>PRAY FOR SNOW!!!!!!!!!!!!!</a:t>
            </a:r>
            <a:endParaRPr lang="en-US" dirty="0">
              <a:latin typeface="Footlight MT Light"/>
              <a:cs typeface="Footlight MT Ligh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¡Video!</a:t>
            </a:r>
            <a:endParaRPr lang="en-US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Vayas a mi sitio.  </a:t>
            </a:r>
          </a:p>
          <a:p>
            <a:pPr marL="0" indent="0">
              <a:buNone/>
            </a:pP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Haz clic en “links” .</a:t>
            </a:r>
          </a:p>
          <a:p>
            <a:pPr marL="0" indent="0">
              <a:buNone/>
            </a:pP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Haz clic en el video “Pen and </a:t>
            </a:r>
            <a:r>
              <a:rPr lang="es-ES_tradnl" dirty="0" err="1" smtClean="0">
                <a:latin typeface="Marker Felt"/>
                <a:cs typeface="Marker Felt"/>
              </a:rPr>
              <a:t>Paper</a:t>
            </a:r>
            <a:r>
              <a:rPr lang="es-ES_tradnl" dirty="0" smtClean="0">
                <a:latin typeface="Marker Felt"/>
                <a:cs typeface="Marker Felt"/>
              </a:rPr>
              <a:t>”</a:t>
            </a:r>
            <a:endParaRPr lang="es-ES_tradnl" dirty="0">
              <a:latin typeface="Marker Felt"/>
              <a:cs typeface="Marker Fel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3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¡Parejas!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Chalkboard"/>
                <a:cs typeface="Chalkboard"/>
              </a:rPr>
              <a:t>Pregúntale a tu pareja las siguientes preguntas.</a:t>
            </a:r>
          </a:p>
          <a:p>
            <a:pPr marL="0" indent="0">
              <a:buNone/>
            </a:pPr>
            <a:endParaRPr lang="es-ES_tradnl" dirty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</a:t>
            </a:r>
            <a:r>
              <a:rPr lang="es-ES_tradnl" b="1" dirty="0" smtClean="0">
                <a:latin typeface="Chalkboard"/>
                <a:cs typeface="Chalkboard"/>
              </a:rPr>
              <a:t>se llama tu mejor amigo/a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¿Cuándo es </a:t>
            </a:r>
            <a:r>
              <a:rPr lang="es-ES_tradnl" b="1" dirty="0" smtClean="0">
                <a:latin typeface="Chalkboard"/>
                <a:cs typeface="Chalkboard"/>
              </a:rPr>
              <a:t>el cumpleaños de tu mejor amigo/a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¿Cuántos años </a:t>
            </a:r>
            <a:r>
              <a:rPr lang="es-ES_tradnl" b="1" dirty="0" smtClean="0">
                <a:latin typeface="Chalkboard"/>
                <a:cs typeface="Chalkboard"/>
              </a:rPr>
              <a:t>tiene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¿De dónde </a:t>
            </a:r>
            <a:r>
              <a:rPr lang="es-ES_tradnl" b="1" dirty="0" smtClean="0">
                <a:latin typeface="Chalkboard"/>
                <a:cs typeface="Chalkboard"/>
              </a:rPr>
              <a:t>es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¿Qué </a:t>
            </a:r>
            <a:r>
              <a:rPr lang="es-ES_tradnl" b="1" dirty="0" smtClean="0">
                <a:latin typeface="Chalkboard"/>
                <a:cs typeface="Chalkboard"/>
              </a:rPr>
              <a:t>le gusta </a:t>
            </a:r>
            <a:r>
              <a:rPr lang="es-ES_tradnl" dirty="0" smtClean="0">
                <a:latin typeface="Chalkboard"/>
                <a:cs typeface="Chalkboard"/>
              </a:rPr>
              <a:t>hacer?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</a:t>
            </a:r>
            <a:r>
              <a:rPr lang="es-ES_tradnl" b="1" dirty="0" smtClean="0">
                <a:latin typeface="Chalkboard"/>
                <a:cs typeface="Chalkboard"/>
              </a:rPr>
              <a:t>es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con tu mejor amigo/a los fines de semana?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con tu mejor amigo/a en el verano?</a:t>
            </a: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917811" cy="917811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3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Rockwell Extra Bold"/>
                <a:cs typeface="Rockwell Extra Bold"/>
              </a:rPr>
              <a:t>Transcripción</a:t>
            </a:r>
            <a:endParaRPr lang="es-ES_tradnl" dirty="0">
              <a:latin typeface="Rockwell Extra Bold"/>
              <a:cs typeface="Rockwell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Rockwell"/>
                <a:cs typeface="Rockwell"/>
              </a:rPr>
              <a:t>1. Completa la transcripción de ayer.</a:t>
            </a:r>
          </a:p>
          <a:p>
            <a:pPr marL="0" indent="0">
              <a:buNone/>
            </a:pPr>
            <a:r>
              <a:rPr lang="es-ES_tradnl" dirty="0" smtClean="0">
                <a:latin typeface="Rockwell"/>
                <a:cs typeface="Rockwell"/>
              </a:rPr>
              <a:t>2. Después, vas a anotar la transcripción con los siguientes símbolos/letras.</a:t>
            </a:r>
          </a:p>
          <a:p>
            <a:pPr marL="0" indent="0">
              <a:buNone/>
            </a:pPr>
            <a:endParaRPr lang="es-ES_tradnl" dirty="0">
              <a:latin typeface="Rockwell"/>
              <a:cs typeface="Rockwell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000090"/>
                </a:solidFill>
                <a:latin typeface="Rockwell"/>
                <a:cs typeface="Rockwell"/>
              </a:rPr>
              <a:t>Transition/Level Up Words: </a:t>
            </a:r>
            <a:r>
              <a:rPr lang="en-GB" dirty="0" smtClean="0">
                <a:solidFill>
                  <a:srgbClr val="000090"/>
                </a:solidFill>
                <a:latin typeface="Rockwell"/>
                <a:cs typeface="Rockwell"/>
              </a:rPr>
              <a:t>Place a box around the word.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008000"/>
                </a:solidFill>
                <a:latin typeface="Rockwell"/>
                <a:cs typeface="Rockwell"/>
              </a:rPr>
              <a:t>Supporting Details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:  Put a + next to the phrase or sentence.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660066"/>
                </a:solidFill>
                <a:latin typeface="Rockwell"/>
                <a:cs typeface="Rockwell"/>
              </a:rPr>
              <a:t>Questions</a:t>
            </a:r>
            <a:r>
              <a:rPr lang="en-GB" dirty="0" smtClean="0">
                <a:solidFill>
                  <a:srgbClr val="660066"/>
                </a:solidFill>
                <a:latin typeface="Rockwell"/>
                <a:cs typeface="Rockwell"/>
              </a:rPr>
              <a:t>: Write a “Q” next to any questions.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6600"/>
                </a:solidFill>
                <a:latin typeface="Rockwell"/>
                <a:cs typeface="Rockwell"/>
              </a:rPr>
              <a:t>Extra</a:t>
            </a:r>
            <a:r>
              <a:rPr lang="en-GB" dirty="0" smtClean="0">
                <a:solidFill>
                  <a:srgbClr val="FF6600"/>
                </a:solidFill>
                <a:latin typeface="Rockwell"/>
                <a:cs typeface="Rockwell"/>
              </a:rPr>
              <a:t>:  Put a “!” next to any extra information included.</a:t>
            </a:r>
          </a:p>
          <a:p>
            <a:pPr marL="0" indent="0">
              <a:buNone/>
            </a:pPr>
            <a:endParaRPr lang="en-GB" dirty="0">
              <a:solidFill>
                <a:srgbClr val="FF6600"/>
              </a:solidFill>
              <a:latin typeface="Rockwell"/>
              <a:cs typeface="Rockwell"/>
            </a:endParaRPr>
          </a:p>
          <a:p>
            <a:pPr marL="0" indent="0" algn="ctr">
              <a:buNone/>
            </a:pPr>
            <a:r>
              <a:rPr lang="es-ES_tradnl" dirty="0" smtClean="0">
                <a:solidFill>
                  <a:srgbClr val="FF0000"/>
                </a:solidFill>
                <a:latin typeface="Rockwell"/>
                <a:cs typeface="Rockwell"/>
              </a:rPr>
              <a:t>Entrega tu papel cuando estás terminado, por favor.</a:t>
            </a:r>
            <a:endParaRPr lang="es-ES_tradnl" dirty="0">
              <a:solidFill>
                <a:srgbClr val="FF0000"/>
              </a:solidFill>
              <a:latin typeface="Rockwell"/>
              <a:cs typeface="Rockwell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Monaco"/>
                <a:cs typeface="Monaco"/>
              </a:rPr>
              <a:t>Pobre Ana</a:t>
            </a:r>
            <a:endParaRPr lang="es-ES_tradnl" dirty="0"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Get a “</a:t>
            </a:r>
            <a:r>
              <a:rPr lang="es-ES_tradnl" dirty="0" smtClean="0">
                <a:latin typeface="Monaco"/>
                <a:cs typeface="Monaco"/>
              </a:rPr>
              <a:t>Pobre Ana</a:t>
            </a:r>
            <a:r>
              <a:rPr lang="en-US" dirty="0" smtClean="0">
                <a:latin typeface="Monaco"/>
                <a:cs typeface="Monaco"/>
              </a:rPr>
              <a:t>” book out of the cabinet where your notebooks are stored.</a:t>
            </a:r>
          </a:p>
          <a:p>
            <a:pPr marL="0" indent="0">
              <a:buNone/>
            </a:pPr>
            <a:endParaRPr lang="es-ES_tradnl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s-ES_tradnl" dirty="0" smtClean="0">
                <a:latin typeface="Monaco"/>
                <a:cs typeface="Monaco"/>
              </a:rPr>
              <a:t>Vayas a mi sitio.</a:t>
            </a:r>
          </a:p>
          <a:p>
            <a:pPr marL="0" indent="0">
              <a:buNone/>
            </a:pPr>
            <a:r>
              <a:rPr lang="es-ES_tradnl" dirty="0" smtClean="0">
                <a:latin typeface="Monaco"/>
                <a:cs typeface="Monaco"/>
              </a:rPr>
              <a:t>Haz clic </a:t>
            </a:r>
            <a:r>
              <a:rPr lang="es-ES_tradnl" smtClean="0">
                <a:latin typeface="Monaco"/>
                <a:cs typeface="Monaco"/>
              </a:rPr>
              <a:t>en Links.</a:t>
            </a:r>
            <a:endParaRPr lang="es-ES_tradnl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s-ES_tradnl" dirty="0" smtClean="0">
                <a:latin typeface="Monaco"/>
                <a:cs typeface="Monaco"/>
              </a:rPr>
              <a:t>Haz clic en “Pobre Ana Capítulo Dos”</a:t>
            </a:r>
          </a:p>
          <a:p>
            <a:pPr marL="0" indent="0">
              <a:buNone/>
            </a:pPr>
            <a:r>
              <a:rPr lang="es-ES_tradnl" dirty="0" smtClean="0">
                <a:latin typeface="Monaco"/>
                <a:cs typeface="Monaco"/>
              </a:rPr>
              <a:t>Lee el libro con el audio.</a:t>
            </a:r>
          </a:p>
          <a:p>
            <a:pPr marL="0" indent="0">
              <a:buNone/>
            </a:pPr>
            <a:endParaRPr lang="es-ES_tradnl" dirty="0">
              <a:latin typeface="Monaco"/>
              <a:cs typeface="Monaco"/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89" y="5667257"/>
            <a:ext cx="917811" cy="9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5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332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Noticias</vt:lpstr>
      <vt:lpstr>¡Video!</vt:lpstr>
      <vt:lpstr>¡Parejas!</vt:lpstr>
      <vt:lpstr>Transcripción</vt:lpstr>
      <vt:lpstr>Pobre Ana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</cp:revision>
  <dcterms:created xsi:type="dcterms:W3CDTF">2018-01-10T17:10:52Z</dcterms:created>
  <dcterms:modified xsi:type="dcterms:W3CDTF">2018-01-10T18:28:30Z</dcterms:modified>
</cp:coreProperties>
</file>